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xml" ContentType="application/vnd.openxmlformats-officedocument.presentationml.notesSlide+xml"/>
  <Override PartName="/ppt/ink/ink1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2.xml" ContentType="application/inkml+xml"/>
  <Override PartName="/ppt/ink/ink13.xml" ContentType="application/inkml+xml"/>
  <Override PartName="/ppt/ink/ink14.xml" ContentType="application/inkml+xml"/>
  <Override PartName="/ppt/notesSlides/notesSlide5.xml" ContentType="application/vnd.openxmlformats-officedocument.presentationml.notesSlide+xml"/>
  <Override PartName="/ppt/ink/ink15.xml" ContentType="application/inkml+xml"/>
  <Override PartName="/ppt/ink/ink16.xml" ContentType="application/inkml+xml"/>
  <Override PartName="/ppt/notesSlides/notesSlide6.xml" ContentType="application/vnd.openxmlformats-officedocument.presentationml.notesSlide+xml"/>
  <Override PartName="/ppt/ink/ink17.xml" ContentType="application/inkml+xml"/>
  <Override PartName="/ppt/ink/ink18.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83" r:id="rId2"/>
    <p:sldId id="258" r:id="rId3"/>
    <p:sldId id="259" r:id="rId4"/>
    <p:sldId id="260" r:id="rId5"/>
    <p:sldId id="261" r:id="rId6"/>
    <p:sldId id="263" r:id="rId7"/>
    <p:sldId id="262" r:id="rId8"/>
    <p:sldId id="271" r:id="rId9"/>
    <p:sldId id="272" r:id="rId10"/>
    <p:sldId id="275" r:id="rId11"/>
    <p:sldId id="274" r:id="rId12"/>
    <p:sldId id="276" r:id="rId13"/>
    <p:sldId id="277" r:id="rId14"/>
    <p:sldId id="280" r:id="rId15"/>
    <p:sldId id="279" r:id="rId16"/>
    <p:sldId id="284" r:id="rId17"/>
    <p:sldId id="287" r:id="rId18"/>
    <p:sldId id="288"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79" autoAdjust="0"/>
    <p:restoredTop sz="81402" autoAdjust="0"/>
  </p:normalViewPr>
  <p:slideViewPr>
    <p:cSldViewPr snapToGrid="0">
      <p:cViewPr varScale="1">
        <p:scale>
          <a:sx n="75" d="100"/>
          <a:sy n="75" d="100"/>
        </p:scale>
        <p:origin x="717"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04:46:33.652"/>
    </inkml:context>
    <inkml:brush xml:id="br0">
      <inkml:brushProperty name="width" value="0.1" units="cm"/>
      <inkml:brushProperty name="height" value="0.1" units="cm"/>
      <inkml:brushProperty name="color" value="#AE198D"/>
      <inkml:brushProperty name="inkEffects" value="galaxy"/>
      <inkml:brushProperty name="anchorX" value="-2097.76123"/>
      <inkml:brushProperty name="anchorY" value="13.92518"/>
      <inkml:brushProperty name="scaleFactor" value="0.5"/>
    </inkml:brush>
  </inkml:definitions>
  <inkml:trace contextRef="#ctx0" brushRef="#br0">1 46 24575,'0'0'0,"2"0"0,8 0 0,3 0 0,2 0 0,1 0 0,1 0 0,9 0 0,5 0 0,1 0 0,1 0 0,-1 0 0,0 0 0,5 0 0,4 0 0,-4 0 0,-2 0 0,2-3 0,4 0 0,-1 0 0,-3 1 0,-3 0 0,0 1 0,-3 0 0,-4 1 0,-1 0 0,-4 0 0,2 0 0,-3 0 0,-1 0 0,-2 0 0,-1 0 0,-1 0 0,-1 0 0,6 0 0,1 0 0,-1 0 0,-1 0 0,-4-3 0,-2 0 0,2 0 0,1 1 0,-1 0 0,0 1 0,4-3 0,1 1 0,1 0 0,0 0 0,-3 1 0,0 1 0,4 1 0,-1 0 0,9 0 0,-2 0 0,-1 0 0,-3 0 0,-3 0 0,-3 0 0,-2 0 0,2 0 0,2 0 0,0 0 0,-1 0 0,0 0 0,-3 0 0,3 0 0,-1 0 0,0 0 0,7 0 0,1 0 0,-2 0 0,-1 3 0,-3 0 0,-3 0 0,2 0 0,-1-1 0,-1-1 0,-3 3 0,-2-1 0,3 0 0,3-1 0,1 0 0,-1-1 0,0 0 0,-1-1 0,-1 0 0,-1 3 0,3 0 0,2 0 0,1-1 0,-2 0 0,0-1 0,-5 3 0,4-1 0,1 1 0,-1-2 0,-1 0 0,0 5 0,4 0 0,1-1 0,-1-1 0,-2-1 0,-1-2 0,-2-1 0,3-1 0,-2 0 0,-3 3 0,0 0 0,1 0 0,1-1 0,-3 3 0,-4-1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5:22:06.957"/>
    </inkml:context>
    <inkml:brush xml:id="br0">
      <inkml:brushProperty name="width" value="0.1" units="cm"/>
      <inkml:brushProperty name="height" value="0.1" units="cm"/>
      <inkml:brushProperty name="color" value="#AE198D"/>
      <inkml:brushProperty name="inkEffects" value="galaxy"/>
      <inkml:brushProperty name="anchorX" value="-656.74609"/>
      <inkml:brushProperty name="anchorY" value="-464.29904"/>
      <inkml:brushProperty name="scaleFactor" value="0.5"/>
    </inkml:brush>
  </inkml:definitions>
  <inkml:trace contextRef="#ctx0" brushRef="#br0">268 1 24575,'0'0'0,"0"4"0,-4 0 0,-8 4 0,-4 0 0,-12-2 0,-1-1 0,-6-2 0,2-1 0,2-1 0,7-5 0,-1 0 0,6-4 0,9 0 0,10 8 0,0 0 0,0 0 0,0 0 0,0-1 0,-1 1 0,1 0 0,0 0 0,0 0 0,0-1 0,0 1 0,0 0 0,0 0 0,0-1 0,0 1 0,0 0 0,0 0 0,0-1 0,0 1 0,0 0 0,0 0 0,0-1 0,0 1 0,0 0 0,0 0 0,0-1 0,0 1 0,0 0 0,0-1 0,8-4 0,5 2 0,5 1 0,-2 5 0,2 1 0,0 0 0,4 0 0,-3 2 0,1 0 0,-5 3 0,0-1 0,0 7 0,2-2 0,-4 7 0,1-3 0,-3 0 0,-3-3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08:03:49.570"/>
    </inkml:context>
    <inkml:brush xml:id="br0">
      <inkml:brushProperty name="width" value="0.1" units="cm"/>
      <inkml:brushProperty name="height" value="0.1" units="cm"/>
      <inkml:brushProperty name="color" value="#AE198D"/>
      <inkml:brushProperty name="inkEffects" value="galaxy"/>
      <inkml:brushProperty name="anchorX" value="-5605.71289"/>
      <inkml:brushProperty name="anchorY" value="-4628.85596"/>
      <inkml:brushProperty name="scaleFactor" value="0.5"/>
    </inkml:brush>
  </inkml:definitions>
  <inkml:trace contextRef="#ctx0" brushRef="#br0">1 0 24575,'0'0'0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7T12:33:09.925"/>
    </inkml:context>
    <inkml:brush xml:id="br0">
      <inkml:brushProperty name="width" value="0.05" units="cm"/>
      <inkml:brushProperty name="height" value="0.05" units="cm"/>
      <inkml:brushProperty name="color" value="#FFC114"/>
    </inkml:brush>
  </inkml:definitions>
  <inkml:trace contextRef="#ctx0" brushRef="#br0">0 317 24575,'6'0'0,"0"-1"0,0 0 0,-1 0 0,1 0 0,0-1 0,-1 0 0,12-5 0,36-24 0,-37 21 0,15-10 0,-2-1 0,0-2 0,31-30 0,-58 51 0,2-3 0,1 1 0,-1 0 0,11-7 0,-14 11 0,0-1 0,0 1 0,0-1 0,0 1 0,0-1 0,0 1 0,0 0 0,0-1 0,0 1 0,0 0 0,0 0 0,0 0 0,0-1 0,0 1 0,0 0 0,1 1 0,-1-1 0,0 0 0,0 0 0,0 0 0,0 1 0,0-1 0,0 0 0,0 1 0,0-1 0,0 1 0,0-1 0,-1 1 0,1 0 0,1 0 0,0 2 0,0-1 0,0 1 0,-1-1 0,1 1 0,-1 0 0,1 0 0,-1 0 0,0-1 0,0 1 0,-1 0 0,1 0 0,-1 0 0,1 6 0,-1 3 0,0 0 0,-2 13 0,0-11 0,0 0 0,-1 0 0,-1 0 0,0-1 0,-1 0 0,0 0 0,-1 0 0,0 0 0,-17 22 0,14-22 0,0 1 0,0 1 0,2 0 0,-10 24 0,9-16 0,8-23 0,0 0 0,0 0 0,0 0 0,0 0 0,0 0 0,0 0 0,0 0 0,0 0 0,0 1 0,0-1 0,0 0 0,0 0 0,0 0 0,0 0 0,0 0 0,0 0 0,0 0 0,0 0 0,0 1 0,0-1 0,0 0 0,0 0 0,0 0 0,0 0 0,-1 0 0,1 0 0,0 0 0,0 0 0,0 0 0,0 0 0,0 1 0,0-1 0,0 0 0,0 0 0,0 0 0,0 0 0,-1 0 0,1 0 0,0 0 0,0 0 0,0 0 0,0 0 0,0 0 0,0 0 0,0 0 0,0 0 0,-1 0 0,1 0 0,0 0 0,0 0 0,0 0 0,0 0 0,0 0 0,0 0 0,0 0 0,0 0 0,-1 0 0,1 0 0,0 0 0,0 0 0,0-1 0,0 1 0,-2-9 0,1-17 0,2-23 0,3-126 0,1 142 0,-5 33 0,0-1 0,0 0 0,0 1 0,0-1 0,1 1 0,-1-1 0,0 0 0,0 1 0,1-1 0,-1 1 0,0-1 0,1 1 0,-1-1 0,0 1 0,1-1 0,-1 1 0,1-1 0,0 0 0,-1 1 0,1 0 0,-1 0 0,0 1 0,1-1 0,-1 0 0,0 0 0,0 0 0,1 0 0,-1 0 0,0 1 0,0-1 0,1 0 0,-1 0 0,0 1 0,0-1 0,0 0 0,1 0 0,-1 1 0,0-1 0,0 0 0,0 1 0,0-1 0,0 0 0,1 1 0,5 25 0,0 34 0,-4 74 0,-2-118 0,1-11 0,3-14 0,5-28 0,-6 24 0,13-68 0,-8 39 0,-5 31 0,-1 14 0,-2 19 0,0-13 0,-2-1 0,1 1 0,-1-1 0,0 0 0,-1 0 0,0 0 0,0 0 0,-1 0 0,0-1 0,0 0 0,-1 0 0,0 0 0,0 0 0,0-1 0,-1 1 0,0-1 0,0-1 0,-1 1 0,0-1 0,0 0 0,-9 4 0,15-8 0,0 0 0,-1 0 0,1-1 0,0 1 0,-1-1 0,1 1 0,-1-1 0,1 1 0,-1-1 0,1 0 0,-1 1 0,0-1 0,1 0 0,-1 0 0,1 0 0,-1 0 0,1-1 0,-1 1 0,0 0 0,1-1 0,-1 1 0,1-1 0,-1 1 0,1-1 0,0 0 0,-1 0 0,1 1 0,0-1 0,-1 0 0,1 0 0,0 0 0,0 0 0,0-1 0,0 1 0,0 0 0,0 0 0,0-1 0,0 1 0,1-1 0,-1 1 0,0-3 0,-2-2 0,1-1 0,1 0 0,-1 1 0,1-1 0,0 0 0,1 1 0,-1-1 0,2-11 0,1 9 0,-1 0 0,1 0 0,1 0 0,0 0 0,0 0 0,1 1 0,0-1 0,0 1 0,1 0 0,11-14 0,-7 11 0,1 0 0,0 1 0,0 0 0,1 1 0,1 0 0,16-10 0,-13 10 0,-1 1 0,1 0 0,1 1 0,-1 1 0,1 0 0,0 1 0,0 1 0,33-4 0,30-3 0,-76 11 0,0-1 0,0 1 0,0-1 0,0 1 0,0 0 0,0 1 0,0-1 0,-1 0 0,1 1 0,4 1 0,-5-2 0,-1 1 0,1 0 0,-1 0 0,1 0 0,-1 0 0,0 0 0,0 0 0,1 0 0,-1 1 0,0-1 0,0 0 0,0 1 0,-1-1 0,1 1 0,0-1 0,0 1 0,-1-1 0,1 1 0,0 2 0,0 2 0,1 0 0,-1 0 0,-1 0 0,1 0 0,-1 1 0,0-1 0,-1 0 0,1 0 0,-1 0 0,0 1 0,-1-1 0,0 0 0,0 0 0,0-1 0,0 1 0,-1 0 0,0-1 0,0 0 0,-1 1 0,1-1 0,-9 8 0,6-6 0,-1-1 0,0 1 0,0-1 0,-1-1 0,0 1 0,0-1 0,0-1 0,-1 1 0,1-1 0,-1-1 0,0 0 0,0 0 0,-17 2 0,23-4 0,0-1 0,-1 1 0,0-1 0,1 0 0,-1-1 0,1 1 0,-1 0 0,1-1 0,0 0 0,-1 0 0,1 0 0,0 0 0,-1-1 0,1 1 0,0-1 0,0 0 0,0 0 0,-3-2 0,2 0 0,1 0 0,0 1 0,0-1 0,0 0 0,1 0 0,-1-1 0,1 1 0,0 0 0,0-1 0,0 0 0,1 1 0,-2-9 0,1-2 0,1 0 0,0 0 0,1 0 0,1 0 0,1 0 0,0 0 0,0 0 0,2 1 0,0-1 0,0 1 0,10-19 0,-12 28 0,0 1 0,0 0 0,1 0 0,5-7 0,-8 11 0,1-1 0,-1 1 0,0 0 0,1-1 0,-1 1 0,0 0 0,1-1 0,-1 1 0,1 0 0,-1-1 0,1 1 0,-1 0 0,0 0 0,1-1 0,-1 1 0,1 0 0,-1 0 0,1 0 0,-1 0 0,1 0 0,-1-1 0,1 1 0,-1 0 0,1 0 0,0 0 0,-1 1 0,1-1 0,-1 0 0,1 0 0,-1 0 0,1 0 0,-1 0 0,1 1 0,-1-1 0,0 0 0,1 0 0,-1 1 0,1-1 0,-1 0 0,1 1 0,-1-1 0,0 0 0,1 1 0,-1-1 0,0 1 0,0-1 0,1 0 0,-1 1 0,0-1 0,0 1 0,1-1 0,-1 1 0,0-1 0,0 1 0,0 0 0,3 6 0,0 1 0,-1 0 0,-1-1 0,1 1 0,0 15 0,-1 44 0,-2-40 0,0 103 0,1-126 0,-1-6 0,1-14 0,1-26 0,0 34 0,1 0 0,0 0 0,0 0 0,1 0 0,0 1 0,1-1 0,0 1 0,0 0 0,0 0 0,1 0 0,5-6 0,-9 12 0,0-1 0,0 1 0,1 0 0,-1-1 0,0 1 0,1 0 0,-1 0 0,1 0 0,-1 0 0,1 0 0,-1 0 0,1 0 0,3 0 0,-4 1 0,-1 0 0,1 0 0,0 0 0,0 0 0,0 0 0,-1 1 0,1-1 0,0 0 0,0 1 0,-1-1 0,1 0 0,0 1 0,-1-1 0,1 1 0,0-1 0,-1 1 0,1-1 0,-1 1 0,1 0 0,-1-1 0,1 1 0,-1 0 0,1-1 0,-1 1 0,0 0 0,1 0 0,-1-1 0,0 1 0,0 0 0,1 0 0,-1-1 0,0 2 0,3 11 0,0 0 0,-1 0 0,-1-1 0,1 17 0,-5 51 0,2-62 0,-6 23 0,6-35 0,-1 0 0,0 1 0,0-1 0,0-1 0,-1 1 0,-6 9 0,9-14 0,-1 0 0,1 0 0,-1 0 0,1 0 0,-1 0 0,0 0 0,1-1 0,-1 1 0,0 0 0,0-1 0,0 1 0,0 0 0,0-1 0,0 1 0,0-1 0,0 1 0,0-1 0,0 0 0,0 1 0,-2-1 0,3 0 0,-1 0 0,0 0 0,0-1 0,0 1 0,1 0 0,-1-1 0,0 1 0,0-1 0,1 1 0,-1-1 0,0 1 0,1-1 0,-1 1 0,1-1 0,-1 0 0,0 1 0,1-1 0,0 0 0,-1 1 0,0-2 0,-1-4 0,-1 0 0,1 0 0,0 0 0,0 0 0,-1-11 0,-2-89 0,4 88 0,1 29 0,-1 1 0,-1-1 0,0 1 0,-1-1 0,-4 13 0,-4 16 0,3 5 0,4-21 0,-9 30 0,3-22 0,6-16 0,-1 0 0,-7 15 0,12-31 0,0 0 0,0 0 0,0 0 0,0 0 0,0 0 0,0 0 0,0 1 0,0-1 0,0 0 0,0 0 0,0 0 0,0 0 0,0 0 0,0 0 0,0 1 0,0-1 0,0 0 0,0 0 0,-1 0 0,1 0 0,0 0 0,0 0 0,0 0 0,0 0 0,0 0 0,0 0 0,0 1 0,0-1 0,0 0 0,-1 0 0,1 0 0,0 0 0,0 0 0,0 0 0,0 0 0,0 0 0,0 0 0,0 0 0,-1 0 0,1 0 0,0 0 0,0 0 0,0 0 0,0 0 0,0 0 0,0 0 0,-1 0 0,1 0 0,0 0 0,0 0 0,0 0 0,0 0 0,0 0 0,0 0 0,0-1 0,0 1 0,-1 0 0,1 0 0,0 0 0,-3-11 0,1-15 0,0-44 0,17-139 0,-10 175 0,-4 18 0,2-1 0,0 1 0,0-1 0,7-15 0,-9 31 0,-1-1 0,0 1 0,1 0 0,0-1 0,-1 1 0,1 0 0,0 0 0,-1 0 0,1 0 0,0 0 0,0 0 0,0 0 0,0 0 0,0 0 0,0 0 0,0 0 0,1 0 0,0 0 0,-1 1 0,-1 0 0,0 0 0,1 0 0,-1 0 0,0 0 0,1 0 0,-1 0 0,1 0 0,-1 0 0,0 0 0,1 1 0,-1-1 0,0 0 0,1 0 0,-1 0 0,0 0 0,1 1 0,-1-1 0,0 0 0,0 0 0,1 1 0,-1-1 0,0 1 0,7 13 0,-3 3 0,-1-1 0,0 0 0,0 21 0,-4 54 0,1-50 0,0 14 0,-3 84 0,3-133 0,0-2 0,0 0 0,-1 0 0,1 1 0,-1-1 0,0 0 0,0 0 0,0 0 0,0 0 0,-1 0 0,-3 7 0,4-10 0,1-1 0,0 1 0,-1-1 0,1 1 0,-1-1 0,1 1 0,-1-1 0,1 1 0,-1-1 0,0 0 0,1 1 0,-1-1 0,1 0 0,-1 1 0,0-1 0,1 0 0,-1 0 0,0 0 0,1 0 0,-1 1 0,0-1 0,1 0 0,-1 0 0,0 0 0,0 0 0,1-1 0,-1 1 0,0 0 0,1 0 0,-1 0 0,0 0 0,1-1 0,-1 1 0,1 0 0,-1-1 0,0 1 0,1 0 0,-1-1 0,0 0 0,-1-1 0,0 0 0,-1-1 0,2 1 0,-1-1 0,0 1 0,0-1 0,1 1 0,-2-4 0,-2-7 0,1 0 0,0 1 0,1-1 0,1 0 0,-2-18 0,1-69 0,3 78 0,3-198 0,-3 602 0,-2-371 0,2-10 0,0-1 0,0 0 0,0 0 0,0 0 0,0 0 0,-1 0 0,1 0 0,0 0 0,0 0 0,0 0 0,0 0 0,-1 0 0,1 0 0,0 0 0,0 0 0,0 0 0,0 0 0,0 0 0,-1 0 0,1 0 0,0 0 0,0 0 0,0 0 0,0 0 0,0 0 0,-1 0 0,1 0 0,0-1 0,0 1 0,0 0 0,0 0 0,0 0 0,0 0 0,-1 0 0,1 0 0,-10-17 0,4 4 0,2 0 0,0-1 0,0 0 0,1 0 0,-1-16 0,2-2 0,1-38 0,2 48 0,1 0 0,1 1 0,0-1 0,10-30 0,-13 52 0,0 0 0,1 1 0,-1-1 0,0 0 0,0 0 0,0 0 0,0 0 0,0 0 0,0 0 0,0 0 0,0 0 0,0 0 0,0 0 0,0 0 0,0 0 0,0 0 0,1 0 0,-1 0 0,0 0 0,0 0 0,0 0 0,0 0 0,0 0 0,0 0 0,0 0 0,0 0 0,0 0 0,0 0 0,0 0 0,1 0 0,-1 0 0,0 0 0,0 0 0,0 0 0,0 0 0,0 0 0,0 0 0,0 0 0,0 0 0,0 0 0,0 0 0,0 0 0,0-1 0,0 1 0,0 0 0,0 0 0,1 0 0,-1 0 0,0 0 0,0 0 0,0 0 0,0 0 0,0 0 0,0 0 0,0 0 0,0 0 0,0-1 0,0 1 0,0 0 0,0 0 0,0 0 0,0 0 0,0 0 0,0 0 0,2 10 0,1 17 0,-4 4 0,-1 1 0,-9 44 0,-3 22 0,10 66 0,5-154 0,-1-10 0,0 0 0,1 0 0,-1 0 0,0 0 0,0 1 0,0-1 0,0 0 0,0 0 0,0 0 0,0 0 0,0 0 0,0 0 0,0 0 0,1 0 0,-1 0 0,0 0 0,0 0 0,0 0 0,0 0 0,0 0 0,0 0 0,0 0 0,0 0 0,1 0 0,-1 0 0,0 0 0,0 0 0,0 0 0,0 0 0,0-1 0,0 1 0,0 0 0,0 0 0,0 0 0,0 0 0,0 0 0,1 0 0,-1 0 0,0 0 0,0 0 0,0 0 0,0 0 0,0 0 0,0-1 0,0 1 0,7-15 0,-2-1-682,2-30-1,-2 10-6143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7T12:33:35.080"/>
    </inkml:context>
    <inkml:brush xml:id="br0">
      <inkml:brushProperty name="width" value="0.05" units="cm"/>
      <inkml:brushProperty name="height" value="0.05" units="cm"/>
      <inkml:brushProperty name="color" value="#FFC114"/>
    </inkml:brush>
  </inkml:definitions>
  <inkml:trace contextRef="#ctx0" brushRef="#br0">423 241 24575,'-1'5'0,"1"1"0,0 0 0,1 0 0,-1-1 0,1 1 0,1-1 0,-1 1 0,1 0 0,2 6 0,-4-12 0,0 0 0,0 0 0,1 1 0,-1-1 0,0 0 0,0 0 0,0 0 0,0 0 0,0 1 0,0-1 0,0 0 0,1 0 0,-1 0 0,0 0 0,0 0 0,0 1 0,0-1 0,0 0 0,1 0 0,-1 0 0,0 0 0,0 0 0,0 0 0,1 0 0,-1 0 0,0 0 0,0 0 0,0 0 0,0 0 0,1 0 0,-1 0 0,0 0 0,0 0 0,0 0 0,1 0 0,-1 0 0,0 0 0,6-7 0,3-15 0,-8 20 0,-1 0 0,1 0 0,0 0 0,0 0 0,0 0 0,0 0 0,0 0 0,0 0 0,1 1 0,-1-1 0,1 0 0,-1 1 0,1-1 0,3-1 0,-5 3 0,0-1 0,1 1 0,0 0 0,-1 0 0,1 0 0,-1-1 0,1 1 0,-1 0 0,1 0 0,-1 0 0,1 0 0,-1 0 0,1 0 0,-1 0 0,1 0 0,-1 0 0,1 0 0,0 1 0,-1-1 0,1 0 0,-1 0 0,1 1 0,0-1 0,0 1 0,0 0 0,0 0 0,0 0 0,0 0 0,-1 0 0,1 0 0,0 0 0,-1 0 0,1 0 0,0 1 0,-1-1 0,1 2 0,1 7 0,0 0 0,0 1 0,-1-1 0,-1 0 0,1 1 0,-3 18 0,0 2 0,2-29 0,0 2 0,0 0 0,0 0 0,0 0 0,-1 0 0,0 0 0,1 0 0,-3 6 0,-1-34 0,3-5 0,0 14 0,0-1 0,2 0 0,-1 1 0,2-1 0,4-19 0,-2 22 0,1-1 0,0 0 0,1 1 0,8-15 0,-13 27 0,-1 1 0,0-1 0,1 0 0,-1 1 0,0-1 0,1 1 0,-1-1 0,1 1 0,-1-1 0,1 1 0,-1-1 0,1 1 0,0-1 0,-1 1 0,1 0 0,-1-1 0,1 1 0,0 0 0,-1 0 0,1-1 0,0 1 0,-1 0 0,1 0 0,0 0 0,-1 0 0,1 0 0,0 0 0,0 0 0,0 0 0,0 1 0,0-1 0,0 1 0,0 0 0,0-1 0,0 1 0,0 0 0,0 0 0,0 0 0,0-1 0,-1 1 0,1 0 0,0 0 0,-1 0 0,1 2 0,2 1 0,-1 0 0,0 1 0,-1 0 0,1-1 0,-1 1 0,0 0 0,1 7 0,-2-9 0,-1 0 0,1 0 0,-1 0 0,1 0 0,-1 0 0,0 0 0,0 0 0,-1 0 0,1 0 0,0-1 0,-1 1 0,0-1 0,0 1 0,0-1 0,0 1 0,0-1 0,0 0 0,-4 3 0,3-2 0,-1-1 0,0 1 0,0-1 0,0 1 0,0-1 0,0 0 0,-1-1 0,1 1 0,-1-1 0,1 0 0,-9 1 0,13-2 0,0 0 0,-1 0 0,1 0 0,-1 0 0,1 0 0,-1 0 0,1 0 0,-1 0 0,1 0 0,-1 0 0,1 0 0,-1 0 0,1 0 0,-1-1 0,1 1 0,-1 0 0,1 0 0,0-1 0,-1 1 0,1 0 0,-1-1 0,1 1 0,0 0 0,-1-1 0,1 1 0,0 0 0,0-1 0,-1 1 0,1-1 0,-1-1 0,1 1 0,0 0 0,0-1 0,0 1 0,0 0 0,0-1 0,0 1 0,0 0 0,0-1 0,1-2 0,1-2 0,0 1 0,0-1 0,6-11 0,-4 11 0,1 0 0,0 0 0,0 1 0,1-1 0,-1 1 0,1 0 0,12-7 0,14-12 0,-32 24 0,0 0 0,0-1 0,0 1 0,1 0 0,-1 0 0,0 0 0,0 0 0,0 0 0,0 0 0,1-1 0,-1 1 0,0 0 0,0 0 0,0 0 0,0-1 0,0 1 0,0 0 0,0 0 0,1 0 0,-1-1 0,0 1 0,0 0 0,0 0 0,0 0 0,0-1 0,0 1 0,0 0 0,0 0 0,0-1 0,0 1 0,0 0 0,0 0 0,0 0 0,0-1 0,-1 1 0,1 0 0,0 0 0,0 0 0,0-1 0,-11-2 0,-19 2 0,26 1 0,-27 1 0,-48-1 0,78 0 0,0 0 0,0 0 0,0 0 0,0 0 0,0-1 0,0 1 0,-1 0 0,1 0 0,0-1 0,0 1 0,0-1 0,0 1 0,0-1 0,0 0 0,0 1 0,1-1 0,-1 0 0,0 0 0,0 1 0,0-1 0,1 0 0,-1 0 0,0 0 0,1 0 0,-1 0 0,1 0 0,-1 0 0,1 0 0,-1 0 0,1 0 0,0 0 0,0 0 0,0-1 0,-1 1 0,1 0 0,0 0 0,0 0 0,0 0 0,1 0 0,-1 0 0,0-2 0,1 0 0,0 0 0,-1 1 0,1-1 0,0 0 0,1 1 0,-1-1 0,0 1 0,1-1 0,-1 1 0,1-1 0,0 1 0,0 0 0,0 0 0,0 0 0,3-3 0,1 2 0,0 0 0,-1 1 0,1-1 0,0 1 0,0 0 0,0 1 0,1 0 0,-1 0 0,0 0 0,1 0 0,-1 1 0,0 0 0,1 0 0,-1 1 0,0 0 0,0 0 0,10 3 0,-40-14 0,-39-23 0,58 29 0,-1 1 0,1 0 0,-1 0 0,1 1 0,-1 0 0,0 0 0,0 0 0,0 1 0,0-1 0,0 1 0,-11 0 0,12 2 0,0-1 0,1 1 0,-1 0 0,0 0 0,1 0 0,-1 0 0,1 1 0,0 0 0,-1 0 0,1 0 0,0 1 0,0-1 0,1 1 0,-1 0 0,-6 7 0,3-3 0,0 0 0,1 1 0,1 0 0,-7 11 0,10-17 0,0 1 0,1 1 0,-1-1 0,1 0 0,0 0 0,0 0 0,0 1 0,1-1 0,-1 0 0,1 1 0,-1-1 0,1 1 0,0-1 0,1 1 0,0 4 0,-1-7 0,1 1 0,-1-1 0,1 0 0,0 0 0,-1 0 0,1 0 0,0 0 0,-1 0 0,1 0 0,0 0 0,0-1 0,0 1 0,0 0 0,0 0 0,0-1 0,0 1 0,0 0 0,1-1 0,-1 0 0,0 1 0,0-1 0,0 1 0,1-1 0,-1 0 0,0 0 0,0 0 0,0 0 0,1 0 0,-1 0 0,0 0 0,0 0 0,1 0 0,-1-1 0,2 0 0,0 1 0,0-1 0,1 0 0,-1 0 0,0 0 0,-1-1 0,1 1 0,0-1 0,0 0 0,0 1 0,-1-1 0,1 0 0,3-4 0,-3 0 0,1 1 0,-1-1 0,0 0 0,0 0 0,2-7 0,-4 11 0,-1-1 0,1 1 0,-1 0 0,0 0 0,0 0 0,1-1 0,-1 1 0,-1-4 0,1 5 0,0 1 0,0-1 0,-1 0 0,1 0 0,0 0 0,-1 1 0,1-1 0,0 0 0,-1 0 0,1 1 0,-1-1 0,0 0 0,1 1 0,-1-1 0,1 1 0,-1-1 0,0 0 0,1 1 0,-1 0 0,0-1 0,0 1 0,0-1 0,-1 1 0,1 0 0,0 0 0,0 0 0,0 0 0,-1 0 0,1 0 0,0 0 0,0 1 0,0-1 0,0 0 0,0 1 0,0-1 0,-1 1 0,1-1 0,0 1 0,0 0 0,0-1 0,1 1 0,-1 0 0,0 0 0,0 0 0,0-1 0,0 1 0,0 2 0,-2 0 0,0 1 0,0 0 0,1-1 0,0 1 0,-3 6 0,3-5 0,1 0 0,-1 1 0,1-1 0,0 1 0,1 0 0,0-1 0,0 1 0,0 0 0,0-1 0,1 1 0,1 5 0,-2-10 0,0 0 0,0 0 0,1-1 0,-1 1 0,0 0 0,1 0 0,-1 0 0,1 0 0,-1-1 0,1 1 0,-1 0 0,1-1 0,-1 1 0,1 0 0,0-1 0,-1 1 0,1-1 0,0 1 0,0-1 0,-1 1 0,1-1 0,0 1 0,0-1 0,0 0 0,0 0 0,1 1 0,0-1 0,-1 0 0,1 0 0,0-1 0,0 1 0,-1-1 0,1 1 0,0-1 0,-1 1 0,1-1 0,-1 0 0,1 0 0,-1 0 0,2-1 0,2-1 0,0-1 0,-1 0 0,0 0 0,1-1 0,-1 1 0,-1-1 0,5-6 0,-6 6 0,0 0 0,-1 0 0,1 0 0,-1 0 0,0 0 0,0-1 0,0-9 0,-3-38 0,1 46 0,1 6 0,0 0 0,0 0 0,0-1 0,-1 1 0,1 0 0,0 0 0,0 0 0,-1 0 0,1-1 0,-1 1 0,1 0 0,-1 0 0,0 0 0,1 0 0,-1 0 0,0 0 0,0 1 0,1-1 0,-1 0 0,0 0 0,0 0 0,0 1 0,-1-2 0,0 2 0,0-1 0,0 0 0,0 1 0,0 0 0,-1-1 0,1 1 0,0 0 0,0 0 0,0 0 0,0 0 0,0 0 0,-3 1 0,-1 1 0,0-1 0,0 1 0,0 1 0,0-1 0,1 1 0,-1 0 0,1 0 0,-7 5 0,9-5 0,-1 1 0,1-1 0,0 1 0,0 0 0,1 0 0,-1 0 0,1 0 0,0 0 0,0 1 0,-2 7 0,-1 5 0,-3 27 0,4-23 0,2-7 0,0-1 0,0 1 0,2 15 0,0-24 0,0 0 0,1 0 0,-1 0 0,1 0 0,1 0 0,-1 0 0,1-1 0,-1 1 0,1 0 0,1-1 0,4 8 0,-4-7 0,1-1 0,-1 0 0,1 1 0,0-2 0,0 1 0,5 3 0,-8-6 0,0 0 0,0-1 0,0 1 0,1-1 0,-1 1 0,0-1 0,1 1 0,-1-1 0,0 0 0,1 0 0,-1 1 0,0-1 0,1 0 0,-1 0 0,0-1 0,1 1 0,-1 0 0,0 0 0,1 0 0,-1-1 0,0 1 0,0-1 0,1 1 0,-1-1 0,0 0 0,0 1 0,0-1 0,0 0 0,0 0 0,0 0 0,2-1 0,-1 0 0,0-1 0,0 0 0,-1 0 0,1 0 0,-1 0 0,1 0 0,-1 0 0,0-1 0,0 1 0,1-6 0,3-34 0,-5 35 0,-1 1 0,0 0 0,0 0 0,0 0 0,-1 0 0,0 0 0,-1 0 0,0 0 0,0 1 0,0-1 0,-1 1 0,0 0 0,-6-8 0,7 11 0,1-1 0,-1 1 0,0 0 0,-1 1 0,1-1 0,0 1 0,-1-1 0,0 1 0,1 0 0,-1 0 0,0 0 0,-4-1 0,-7-1 0,-30-5 0,31 6 0,12 3 0,0 0 0,-1 0 0,1 0 0,0 0 0,-1 0 0,1 0 0,0 0 0,0 1 0,0-1 0,-1 1 0,1 0 0,0 0 0,0-1 0,0 1 0,0 1 0,0-1 0,0 0 0,0 0 0,1 1 0,-1-1 0,0 1 0,1-1 0,-1 1 0,1 0 0,-1 0 0,1 0 0,0-1 0,0 1 0,0 0 0,0 1 0,-1 2 0,-1 3 0,1 0 0,-1 0 0,1 0 0,1 1 0,0-1 0,0 0 0,0 10 0,1 4 0,0-14 0,-1 1 0,2 0 0,-1-1 0,1 1 0,3 14 0,-2-21 0,-1 1 0,0-1 0,1 0 0,-1 0 0,1 0 0,-1 0 0,1 0 0,0 0 0,0 0 0,0 0 0,0-1 0,0 1 0,1-1 0,3 2 0,37 15 0,-38-16 0,10 3 0,-1 0 0,0-2 0,1 0 0,0 0 0,0-2 0,22 1 0,-20 0 0,-14-2 0,0 1 0,-1-1 0,1 1 0,0-1 0,-1 0 0,6-1 0,-7 1 0,-1 0 0,1-1 0,0 1 0,0 0 0,-1-1 0,1 1 0,-1 0 0,1-1 0,0 1 0,-1-1 0,1 1 0,-1-1 0,1 0 0,-1 1 0,1-1 0,-1 1 0,1-1 0,-1 0 0,0 1 0,1-1 0,-1 0 0,0 1 0,0-1 0,0 0 0,1 0 0,-1 1 0,0-1 0,0-1 0,1-12 0,0 0 0,-1 1 0,0-1 0,-1 1 0,-1-1 0,0 1 0,-7-24 0,7 31 0,0 1 0,-1 0 0,0 0 0,0 0 0,0 0 0,-1 1 0,0 0 0,1-1 0,-2 1 0,1 0 0,0 1 0,-1-1 0,1 1 0,-1 0 0,0 0 0,0 0 0,-1 1 0,1 0 0,-11-3 0,2 2 0,-2-2 0,-1 2 0,-24-2 0,37 4 0,0 1 0,-1 0 0,1 1 0,0-1 0,0 1 0,-1-1 0,1 1 0,0 0 0,0 1 0,0-1 0,0 1 0,0 0 0,1 0 0,-1 0 0,-4 3 0,7-3 0,-1 0 0,0 0 0,0 1 0,1-1 0,-1 1 0,1-1 0,0 1 0,0 0 0,0 0 0,0-1 0,0 1 0,0 0 0,1 0 0,0 0 0,-1 5 0,1 2 0,0 0 0,1-1 0,2 16 0,-2-23 0,0 0 0,0 1 0,0-1 0,0 0 0,0 1 0,1-1 0,-1 0 0,1 0 0,-1 0 0,1 0 0,0 0 0,0-1 0,0 1 0,0 0 0,0-1 0,0 0 0,0 1 0,1-1 0,-1 0 0,0 0 0,1 0 0,-1 0 0,1-1 0,-1 1 0,4 0 0,-1 0 0,1 0 0,-1-1 0,0 0 0,1 1 0,-1-2 0,1 1 0,-1-1 0,0 1 0,1-1 0,-1-1 0,7-2 0,-11 3 0,1 1 0,-1-2 0,1 1 0,-1 0 0,1 0 0,-1 0 0,0-1 0,0 1 0,0 0 0,0-1 0,0 1 0,0-1 0,0 0 0,0 1 0,0-1 0,-1 0 0,1 1 0,-1-1 0,1 0 0,-1 0 0,0 1 0,0-1 0,0 0 0,0-2 0,0 3 0,0-1 0,0 1 0,0-1 0,0 1 0,0-1 0,-1 1 0,1-1 0,0 1 0,-1-1 0,0 1 0,1 0 0,-1-1 0,0 1 0,1 0 0,-1 0 0,0-1 0,0 1 0,0 0 0,0 0 0,0 0 0,0 0 0,0 0 0,-1 0 0,1 1 0,0-1 0,-1 0 0,1 1 0,0-1 0,-3 0 0,3 1 0,-1-1 0,1 1 0,-1 0 0,0 0 0,1 0 0,-1 0 0,0 0 0,1 0 0,-1 0 0,0 1 0,1-1 0,-1 1 0,0-1 0,1 1 0,-1 0 0,1-1 0,-1 1 0,1 0 0,0 0 0,-1 0 0,0 1 0,0 0 0,0 0 0,0 0 0,1 1 0,-1-1 0,1 0 0,0 0 0,-1 1 0,1-1 0,0 1 0,1-1 0,-1 1 0,-1 4 0,2-5 0,-1 0 0,1 0 0,0 0 0,0 0 0,-1 1 0,1-1 0,1 0 0,-1 0 0,0 0 0,0 0 0,1 0 0,-1 0 0,1 0 0,0 0 0,0 0 0,0 0 0,0 0 0,0 0 0,0 0 0,0 0 0,0-1 0,1 1 0,-1 0 0,1-1 0,-1 1 0,1-1 0,0 0 0,-1 1 0,1-1 0,0 0 0,0 0 0,0 0 0,0-1 0,0 1 0,3 1 0,-2-2 0,0 1 0,1-1 0,-1 0 0,0 0 0,1 0 0,-1 0 0,0 0 0,1-1 0,4-1 0,-6 1 0,-1 1 0,1-1 0,0 0 0,-1 0 0,1 0 0,-1 0 0,1 0 0,-1 0 0,1 0 0,-1-1 0,0 1 0,1-1 0,-1 1 0,0-1 0,0 1 0,0-1 0,0 1 0,0-3 0,2-3 0,-1 1 0,1-1 0,-2 0 0,1 0 0,-1 0 0,0 0 0,0 0 0,-1-10 0,0 14 0,-1-1 0,1 1 0,-1 0 0,1 0 0,-1-1 0,0 1 0,-1 0 0,1 0 0,0 0 0,-1 0 0,0 0 0,1 1 0,-1-1 0,0 0 0,0 1 0,-1 0 0,1-1 0,-1 1 0,1 0 0,-4-2 0,1 1 0,0 0 0,0 0 0,-1 0 0,1 1 0,-11-4 0,14 6 0,1-1 0,-1 1 0,0 0 0,0 0 0,1-1 0,-1 1 0,0 1 0,1-1 0,-1 0 0,0 0 0,0 1 0,1-1 0,-1 1 0,0-1 0,1 1 0,-1 0 0,1-1 0,-1 1 0,1 0 0,-1 0 0,1 0 0,0 0 0,-1 1 0,1-1 0,-2 2 0,2-1 0,-1 1 0,1 0 0,-1 0 0,1 0 0,0 0 0,0 0 0,0 0 0,1 0 0,-1 0 0,1 0 0,-1 0 0,1 4 0,3 42 0,-2-40 0,-1-6 0,0 0 0,1 0 0,0 1 0,-1-1 0,1 0 0,0 0 0,1 0 0,-1 0 0,0 0 0,1 0 0,0-1 0,-1 1 0,1 0 0,0-1 0,1 0 0,-1 1 0,0-1 0,1 0 0,-1 0 0,1 0 0,0 0 0,-1-1 0,1 1 0,0-1 0,0 1 0,0-1 0,0 0 0,0 0 0,1-1 0,-1 1 0,0 0 0,4-1 0,-6 0 0,0 0 0,-1 0 0,1 0 0,0 0 0,-1 0 0,1 0 0,0-1 0,-1 1 0,1 0 0,-1 0 0,1-1 0,0 1 0,-1 0 0,1-1 0,-1 1 0,1 0 0,-1-1 0,1 1 0,-1-1 0,1 1 0,-1-1 0,1 1 0,-1-1 0,1-1 0,0 1 0,-1-1 0,0 1 0,1 0 0,-1-1 0,0 1 0,0-1 0,0 1 0,0-1 0,0 1 0,0-4 0,-2-1 0,0-1 0,1 0 0,-7-10 0,4 8 0,-1 0 0,0 0 0,-1 1 0,0 0 0,0 0 0,-1 1 0,0 0 0,-1 0 0,-11-9 0,16 14 0,0 1 0,0-1 0,0 1 0,0 0 0,0 0 0,-1 0 0,1 0 0,0 0 0,-1 1 0,1-1 0,0 1 0,-1 0 0,1 0 0,-5 1 0,6-1 0,0 0 0,0 1 0,-1-1 0,1 1 0,0-1 0,0 1 0,0 0 0,0 0 0,0 0 0,0 0 0,0 0 0,1 1 0,-1-1 0,0 0 0,1 1 0,-1-1 0,1 1 0,-1 0 0,1 0 0,0-1 0,-1 1 0,0 3 0,-1 3 0,0 0 0,1 1 0,0-1 0,0 1 0,0 0 0,2 0 0,-1-1 0,1 1 0,0 0 0,1 0 0,0 0 0,0-1 0,5 18 0,-4-19 0,1 0 0,0 0 0,0 0 0,1-1 0,0 1 0,0-1 0,0 0 0,1 0 0,0 0 0,0-1 0,0 0 0,1 0 0,-1 0 0,1-1 0,1 1 0,11 5 0,-13-8 0,-1 0 0,0-1 0,1 1 0,-1-1 0,1 0 0,-1-1 0,1 1 0,-1-1 0,1 0 0,5 0 0,-8-1 0,0 1 0,0 0 0,0 0 0,0-1 0,0 1 0,0-1 0,0 0 0,0 0 0,0 1 0,-1-1 0,1 0 0,0-1 0,0 1 0,-1 0 0,1 0 0,-1-1 0,1 1 0,-1-1 0,0 1 0,1-1 0,-1 0 0,0 1 0,0-1 0,1-3 0,9-29 0,-7 20 0,1 1 0,0 0 0,10-19 0,-10 23 0,0 0 0,5-16 0,-9 22 0,0-1 0,0 0 0,0 1 0,0-1 0,-1 0 0,1 0 0,-1 0 0,0 1 0,0-1 0,-1-4 0,0 6 0,1 1 0,-1 0 0,1 0 0,-1 0 0,0 0 0,0 0 0,0 0 0,1 0 0,-1 0 0,0 0 0,0 0 0,0 0 0,-1 1 0,1-1 0,0 0 0,0 1 0,0-1 0,0 1 0,-1-1 0,1 1 0,0 0 0,-1-1 0,1 1 0,0 0 0,0 0 0,-1 0 0,1 0 0,0 0 0,-1 0 0,-1 1 0,-3-1 0,0 1 0,0 0 0,0 0 0,0 1 0,-7 2 0,9-2 0,1-1 0,-1 1 0,0 0 0,1 0 0,-1 0 0,1 1 0,-1-1 0,1 1 0,0 0 0,0 0 0,1 0 0,-1 0 0,0 0 0,1 1 0,0-1 0,0 1 0,0 0 0,0-1 0,1 1 0,-1 0 0,1 0 0,0 0 0,0 0 0,0 0 0,1 0 0,0 0 0,-1 1 0,2-1 0,-1 0 0,0 0 0,1 0 0,-1 0 0,3 7 0,-2-9 0,0-1 0,0 1 0,0 0 0,0-1 0,0 1 0,1 0 0,-1-1 0,0 0 0,1 1 0,-1-1 0,1 0 0,0 0 0,-1 1 0,1-1 0,0 0 0,0-1 0,0 1 0,-1 0 0,1-1 0,3 2 0,5 0 0,0-1 0,-1 0 0,11 0 0,-5 0 0,25 5 0,-27-3 0,28 1 0,-38-4 0,1 0 0,0 0 0,-1-1 0,1 1 0,-1-1 0,1 0 0,-1 0 0,1 0 0,6-3 0,-9 4 0,0-1 0,0 0 0,0 0 0,-1 0 0,1 1 0,0-1 0,0 0 0,0 0 0,-1 0 0,1-1 0,0 1 0,-1 0 0,1 0 0,-1 0 0,0 0 0,1-1 0,-1 1 0,0 0 0,0 0 0,1 0 0,-1-1 0,0 1 0,0 0 0,-1 0 0,1-1 0,0 1 0,0 0 0,0 0 0,-1-1 0,1 1 0,-1 0 0,0-2 0,0 1 0,0 0 0,0 0 0,-1 0 0,1 0 0,-1 0 0,1 0 0,-1 0 0,0 0 0,1 0 0,-1 1 0,0-1 0,0 1 0,0-1 0,-3 0 0,-36-16 0,26 12 0,12 5 0,0 0 0,0 0 0,0 0 0,0 0 0,0 1 0,0-1 0,0 1 0,0 0 0,0 0 0,0 0 0,0 0 0,0 1 0,0-1 0,0 1 0,0 0 0,0 0 0,0 0 0,0 0 0,0 0 0,0 1 0,1-1 0,-1 1 0,0 0 0,1 0 0,0 0 0,-1 0 0,1 0 0,0 0 0,-2 4 0,-6 6 0,1 1 0,1 1 0,0-1 0,-8 23 0,12-28 0,2-4 0,1 0 0,-1 1 0,1-1 0,0 0 0,0 0 0,1 0 0,-1 1 0,1-1 0,0 0 0,0 1 0,0-1 0,1 0 0,0 1 0,0-1 0,0 0 0,0 0 0,3 8 0,-4-12 0,1 1 0,-1-1 0,0 0 0,0 1 0,0-1 0,0 0 0,1 1 0,-1-1 0,0 0 0,0 1 0,1-1 0,-1 0 0,0 0 0,1 1 0,-1-1 0,0 0 0,1 0 0,-1 0 0,0 1 0,1-1 0,-1 0 0,0 0 0,1 0 0,-1 0 0,0 0 0,1 0 0,-1 1 0,1-1 0,-1 0 0,0 0 0,1 0 0,-1-1 0,1 1 0,-1 0 0,0 0 0,1 0 0,-1 0 0,0 0 0,1 0 0,-1 0 0,1-1 0,-1 1 0,0 0 0,1 0 0,-1-1 0,0 1 0,0 0 0,1 0 0,-1-1 0,0 1 0,0 0 0,1-1 0,-1 1 0,0 0 0,0-1 0,0 1 0,1 0 0,-1-1 0,0 0 0,1-2 0,1 0 0,-1 0 0,0 0 0,0 0 0,1-5 0,0-7 0,0 0 0,-2 1 0,0-1 0,0 1 0,-1-1 0,-1 0 0,-1 1 0,-4-17 0,4 27 0,1 0 0,0-1 0,-1 2 0,0-1 0,0 0 0,0 1 0,-1-1 0,1 1 0,-1 0 0,0 0 0,0 0 0,0 1 0,0-1 0,0 1 0,0 0 0,-1 0 0,-8-2 0,13 4 0,-1-1 0,0 1 0,1 0 0,-1 0 0,0 0 0,1 0 0,-1 0 0,0 0 0,1 0 0,-1 0 0,0 0 0,1 0 0,-1 0 0,1 0 0,-1 1 0,0-1 0,1 0 0,-1 0 0,1 1 0,-1-1 0,0 0 0,1 1 0,-1-1 0,1 1 0,-1-1 0,1 0 0,-1 1 0,1-1 0,0 1 0,-1 0 0,1-1 0,0 1 0,-1-1 0,1 1 0,0-1 0,0 1 0,-1 0 0,1-1 0,0 1 0,0 0 0,0-1 0,0 1 0,0 0 0,-1 6 0,0-1 0,1 0 0,1 11 0,-1-11 0,0 1 0,0 1 0,1-1 0,0 0 0,0 1 0,0-1 0,1 0 0,1 1 0,-1-1 0,1 0 0,0-1 0,0 1 0,1 0 0,0-1 0,0 0 0,1 0 0,0 0 0,0 0 0,0-1 0,0 0 0,1 0 0,0-1 0,10 7 0,-12-9 0,-1 0 0,1 0 0,-1 0 0,1 0 0,0-1 0,0 0 0,0 0 0,5 1 0,-7-2 0,-1 0 0,1 0 0,-1 0 0,1 0 0,-1 0 0,0-1 0,1 1 0,-1-1 0,0 1 0,1-1 0,-1 1 0,0-1 0,1 0 0,-1 0 0,0 1 0,0-1 0,0 0 0,0 0 0,0 0 0,0 0 0,0-1 0,0 1 0,0 0 0,0 0 0,-1 0 0,2-3 0,-1 1 0,1 1 0,-1-1 0,0 0 0,0 0 0,0 0 0,-1 1 0,1-1 0,-1 0 0,0 0 0,0 0 0,0 0 0,0 0 0,0 0 0,0 0 0,-1 0 0,1 0 0,-1 0 0,0 1 0,0-1 0,-2-4 0,1 4 0,0 0 0,0 0 0,0 0 0,0 0 0,-1 1 0,1-1 0,-1 0 0,0 1 0,0 0 0,0 0 0,0 0 0,0 0 0,0 0 0,-1 0 0,-6-1 0,-5-2 0,0 1 0,-22-2 0,14 1 0,15 3 0,0 1 0,0-1 0,0 1 0,0 1 0,-12 0 0,18 0 0,1 0 0,-1 1 0,0-1 0,1 1 0,-1-1 0,0 1 0,1 0 0,-1-1 0,1 1 0,-1 0 0,1 0 0,-1 0 0,1 0 0,-1 0 0,1 1 0,0-1 0,0 0 0,0 1 0,0-1 0,0 0 0,0 1 0,0 0 0,0-1 0,0 1 0,1-1 0,-1 1 0,1 0 0,-1-1 0,1 1 0,-1 2 0,0 4 0,0 0 0,1 0 0,-1 0 0,1 0 0,1-1 0,0 1 0,3 15 0,-4-20 0,1 0 0,0 0 0,0 0 0,1 0 0,-1 0 0,1 0 0,-1 0 0,1-1 0,0 1 0,0-1 0,0 1 0,0-1 0,1 0 0,-1 1 0,1-1 0,-1 0 0,1-1 0,0 1 0,-1 0 0,1-1 0,6 2 0,17 6 0,1-2 0,37 6 0,-46-11 0,-14-1 0,0 0 0,0 0 0,0-1 0,0 0 0,0 1 0,0-1 0,0-1 0,0 1 0,0-1 0,0 1 0,0-1 0,0 0 0,0-1 0,0 1 0,5-3 0,-1-1 0,-1 1 0,1-1 0,-1-1 0,10-9 0,-16 14 0,0 0 0,0 0 0,0 0 0,0-1 0,0 1 0,-1 0 0,1-1 0,0 1 0,-1-1 0,1 1 0,-1-1 0,1 1 0,-1-1 0,1-2 0,-1 3 0,-1 0 0,1 0 0,0-1 0,0 1 0,-1 0 0,1 0 0,-1 0 0,1 0 0,-1 0 0,0 0 0,1-1 0,-1 1 0,0 1 0,0-1 0,1 0 0,-1 0 0,0 0 0,0 0 0,0 0 0,0 1 0,-2-2 0,-1 0 0,0 1 0,0-1 0,0 1 0,0-1 0,0 1 0,0 1 0,0-1 0,-1 0 0,-7 1 0,-19-3 0,29 2 0,0 0 0,-1 1 0,1 0 0,-1-1 0,1 1 0,0 0 0,-1 0 0,1 0 0,0 1 0,-1-1 0,1 0 0,-1 1 0,1 0 0,-2 0 0,2 0 0,1 0 0,-1 0 0,1 0 0,0 1 0,-1-1 0,1 0 0,0 0 0,0 1 0,0-1 0,0 1 0,0-1 0,0 1 0,0-1 0,1 1 0,-1 0 0,0-1 0,1 1 0,0 0 0,-1-1 0,1 3 0,-1 1 0,0-1 0,1 1 0,-1-1 0,1 1 0,1-1 0,-1 1 0,0-1 0,1 1 0,0-1 0,0 1 0,0-1 0,1 1 0,2 3 0,-3-5 0,1-1 0,0 1 0,0 0 0,0-1 0,0 0 0,0 0 0,0 1 0,1-1 0,-1-1 0,1 1 0,-1 0 0,1-1 0,0 1 0,0-1 0,0 0 0,0 0 0,0 0 0,0 0 0,6 1 0,-4-1 0,-1-1 0,1 1 0,0-1 0,0 0 0,0 0 0,5-1 0,-8 1 0,-1 0 0,0-1 0,0 1 0,1-1 0,-1 1 0,0-1 0,0 1 0,0-1 0,1 0 0,-1 0 0,0 1 0,0-1 0,0 0 0,0 0 0,-1 0 0,1 0 0,0 0 0,0 0 0,0 0 0,-1 0 0,1-1 0,-1 1 0,1 0 0,-1 0 0,1 0 0,-1-1 0,1-1 0,-1-3 0,1-1 0,-1 1 0,0-1 0,0 1 0,0 0 0,-1-1 0,0 1 0,-1-1 0,1 1 0,-6-12 0,6 15 0,0 1 0,0-1 0,-1 0 0,1 1 0,-1-1 0,1 1 0,-1-1 0,0 1 0,0 0 0,0 0 0,0 0 0,0 0 0,-1 0 0,1 0 0,-1 1 0,1-1 0,-1 1 0,1 0 0,-1-1 0,0 1 0,0 0 0,0 1 0,1-1 0,-1 0 0,0 1 0,-3 0 0,3 0 0,1 0 0,0 1 0,-1-1 0,1 1 0,0 0 0,0 0 0,0 0 0,-1 0 0,1 0 0,0 0 0,0 1 0,1-1 0,-1 1 0,0-1 0,0 1 0,1 0 0,-1-1 0,1 1 0,-1 0 0,1 0 0,0 0 0,0 0 0,-1 3 0,-3 6 0,0 0 0,2 1 0,-4 13 0,7-25 0,-1 2 0,1 1 0,-1-1 0,1 1 0,-1-1 0,1 1 0,0-1 0,0 1 0,0 0 0,1-1 0,-1 1 0,1-1 0,-1 0 0,1 1 0,0-1 0,0 1 0,0-1 0,0 0 0,0 0 0,3 4 0,-2-4 0,0 0 0,0 0 0,0 0 0,0 0 0,1-1 0,-1 1 0,1 0 0,-1-1 0,1 0 0,0 0 0,-1 0 0,1 0 0,0 0 0,0 0 0,0-1 0,4 1 0,19 4 0,-22-3 0,0-1 0,1 0 0,-1 0 0,0 0 0,1-1 0,-1 0 0,0 1 0,1-1 0,-1-1 0,6 0 0,-9 0 0,0 1 0,1-1 0,-1 0 0,0 0 0,0 0 0,0 0 0,0 1 0,0-1 0,-1-1 0,1 1 0,0 0 0,0 0 0,-1 0 0,1 0 0,0 0 0,-1-1 0,1 1 0,-1 0 0,0-1 0,1 1 0,-1 0 0,0-1 0,0-1 0,1-5 0,-1 0 0,-1-14 0,1 12 0,-1 1 0,1 0 0,0 1 0,-1-1 0,-2-10 0,2 16 0,0 0 0,0 0 0,-1 0 0,1 0 0,-1 0 0,0 0 0,1 0 0,-1 0 0,-1 0 0,1 1 0,-4-4 0,-10-10 0,-1 0 0,0 0 0,-25-17 0,-6 5 0,44 26 0,1 0 0,-1 0 0,0 1 0,1-1 0,-1 1 0,0 0 0,0 0 0,0 0 0,0 0 0,0 0 0,0 1 0,0 0 0,0 0 0,0 0 0,0 1 0,0-1 0,0 1 0,0 0 0,-4 1 0,4 0 0,0-1 0,1 0 0,-1 1 0,1 0 0,-1-1 0,1 1 0,0 1 0,0-1 0,0 0 0,0 1 0,0-1 0,0 1 0,1 0 0,0 0 0,-1 0 0,1 0 0,0 1 0,0-1 0,1 1 0,-2 3 0,-4 15 0,-4 30 0,10-45 0,0 0 0,0 0 0,1 0 0,0 0 0,1 0 0,0 0 0,0-1 0,3 14 0,-2-16 0,0-1 0,0 1 0,0-1 0,0 0 0,0 0 0,1 0 0,-1 0 0,5 3 0,9 13 0,-14-17 0,-1 0 0,1 0 0,0 0 0,0-1 0,1 1 0,-1 0 0,0-1 0,0 0 0,1 1 0,-1-1 0,1 0 0,-1 0 0,1-1 0,0 1 0,-1 0 0,1-1 0,0 0 0,-1 1 0,1-1 0,0 0 0,3-1 0,-2 1 0,0-1 0,0 1 0,-1-1 0,1 0 0,0 0 0,-1 0 0,1 0 0,-1-1 0,0 1 0,1-1 0,-1 0 0,0 0 0,0 0 0,0-1 0,3-2 0,-3 2 0,-1 0 0,0 1 0,-1-1 0,1 0 0,0-1 0,-1 1 0,0 0 0,1 0 0,-1 0 0,-1-1 0,1 1 0,0-1 0,-1-3 0,1 5 0,-1 0 0,0 0 0,-1 0 0,1 0 0,0 0 0,-1 0 0,1 0 0,-1 0 0,1 0 0,-1 0 0,0 0 0,0 0 0,0 0 0,0 1 0,0-1 0,0 0 0,-1 1 0,1-1 0,-1 1 0,1-1 0,-1 1 0,-2-2 0,-1 0 0,-34-19 0,36 21 0,1 0 0,-1 0 0,1 0 0,-1 1 0,0-1 0,1 1 0,-1-1 0,0 1 0,1 0 0,-1 0 0,0 0 0,0 0 0,-4 2 0,5-1 0,1-1 0,0 1 0,-1 0 0,1 0 0,0 0 0,0 0 0,0 0 0,-1 0 0,1 0 0,0 1 0,1-1 0,-1 0 0,0 1 0,0-1 0,0 0 0,1 1 0,-1-1 0,1 1 0,-1-1 0,1 1 0,0-1 0,-1 1 0,1-1 0,0 1 0,0 0 0,0-1 0,0 1 0,1 2 0,-1-2 0,0-1 0,0 1 0,1 0 0,-1-1 0,0 1 0,1 0 0,-1-1 0,1 1 0,0 0 0,-1-1 0,1 1 0,0-1 0,0 1 0,0-1 0,0 1 0,0-1 0,0 0 0,1 0 0,-1 0 0,0 1 0,1-1 0,-1 0 0,1-1 0,-1 1 0,4 1 0,15 2 0,39 3 0,-58-7 0,0 0 0,-1 0 0,1 0 0,0 0 0,0 0 0,0 0 0,0 0 0,0 0 0,0 0 0,0-1 0,0 1 0,0 0 0,-1-1 0,1 1 0,0-1 0,0 1 0,0 0 0,-1-1 0,1 0 0,0 1 0,-1-1 0,1 1 0,0-1 0,-1 0 0,1 0 0,-1 1 0,1-1 0,-1 0 0,1 0 0,-1 0 0,1 0 0,-1 1 0,0-1 0,0 0 0,1-2 0,-1 2 0,0 0 0,0 0 0,-1-1 0,1 1 0,0 0 0,0 0 0,-1 0 0,1-1 0,-1 1 0,1 0 0,-1 0 0,1 0 0,-1 0 0,0 0 0,1 0 0,-1 0 0,0 0 0,0 0 0,0 0 0,0 0 0,0 1 0,0-1 0,0 0 0,0 1 0,0-1 0,-2 0 0,0 0 0,1 0 0,-1 0 0,1 0 0,-1 0 0,0 1 0,0-1 0,1 1 0,-1 0 0,0 0 0,0 0 0,0 0 0,1 0 0,-1 1 0,0-1 0,-2 1 0,3 0 0,1 0 0,-1 0 0,1 0 0,-1 0 0,1 0 0,0 0 0,-1 0 0,1 0 0,0 0 0,0 0 0,0 1 0,0-1 0,0 1 0,0-1 0,0 1 0,0-1 0,1 1 0,-1-1 0,1 1 0,-1-1 0,1 1 0,0 0 0,-1-1 0,1 1 0,0 2 0,0 0 0,0 0 0,0 0 0,0-1 0,0 1 0,1 0 0,-1 0 0,1-1 0,0 1 0,1 0 0,-1-1 0,0 1 0,1-1 0,0 0 0,0 1 0,0-1 0,0 0 0,0 0 0,1 0 0,-1 0 0,1-1 0,0 1 0,0-1 0,0 0 0,0 1 0,0-1 0,1 0 0,-1-1 0,1 1 0,-1-1 0,1 0 0,-1 1 0,1-2 0,7 2 0,-8-1 0,1-1 0,0 0 0,-1 0 0,1 0 0,0 0 0,-1-1 0,1 1 0,-1-1 0,1 0 0,-1 0 0,1 0 0,-1-1 0,0 1 0,0-1 0,1 0 0,-1 0 0,0 0 0,-1 0 0,4-3 0,-1 1 0,-1 0 0,1 0 0,0 1 0,0-1 0,0 1 0,0 1 0,0-1 0,1 1 0,-1 0 0,12-3 0,0 2 0,-1 1 0,26 0 0,-3 0 0,-33 1 0,0-1 0,0 0 0,0 0 0,-1 0 0,1-1 0,0 0 0,-1 0 0,0-1 0,0 1 0,7-7 0,13-7 0,-21 14 0,0 0 0,0 0 0,-1 0 0,1 0 0,-1-1 0,1 1 0,-1-1 0,0 0 0,0 0 0,-1 0 0,1 0 0,-1-1 0,0 1 0,0-1 0,0 1 0,-1-1 0,1 1 0,-1-1 0,-1 0 0,1 0 0,0 0 0,-1 0 0,0 0 0,0 1 0,-1-1 0,1 0 0,-4-9 0,2 3 0,1 0 0,-1-16 0,2 22 0,0 1 0,0 0 0,0 0 0,1 0 0,0-1 0,0 1 0,0 0 0,0 0 0,4-6 0,-5 9 0,0 1 0,1-1 0,-1 1 0,0-1 0,1 0 0,-1 1 0,0-1 0,1 1 0,-1-1 0,1 1 0,-1 0 0,1-1 0,-1 1 0,1-1 0,-1 1 0,1 0 0,-1 0 0,1-1 0,1 1 0,-2 0 0,1 0 0,-1 0 0,0 0 0,1 0 0,-1 0 0,0 0 0,1 1 0,-1-1 0,1 0 0,-1 0 0,0 0 0,1 1 0,-1-1 0,0 0 0,1 0 0,-1 1 0,0-1 0,0 0 0,1 1 0,-1-1 0,0 0 0,0 1 0,2 2 0,-1 0 0,0 0 0,0-1 0,0 1 0,0 0 0,0 6 0,0 2 0,-1 1 0,0 0 0,-1-1 0,-2 16 0,2-21 0,-1 1 0,0-1 0,0 0 0,0 0 0,-1 0 0,0 0 0,0-1 0,0 1 0,-6 6 0,5-7 0,1 0 0,0 1 0,-5 10 0,5-11 0,1 0 0,-1 1 0,0-1 0,-7 9 0,0-3 0,4-4 0,1-1 0,-1 0 0,0-1 0,0 1 0,-12 7 0,-45 25 0,59-36 0,0 0 0,0 0 0,-1-1 0,1 1 0,0-1 0,-1 0 0,1 0 0,-1-1 0,1 1 0,-1-1 0,-6 0 0,-6-2 0,-30-6 0,12 2 0,33 6 0,8 4 0,8 2 0,-1-2 0,0-1 0,0 0 0,1 0 0,-1-1 0,28-1 0,-8-1 0,1-2 0,40-8 0,-143 9 0,58 0 0,0 2 0,-1-1 0,1 2 0,0-1 0,0 2 0,0-1 0,-14 7 0,12-6 0,0 0 0,0-1 0,0-1 0,0 0 0,-24-2 0,67 7 0,-19-3 0,1-1 0,14 1 0,-8-2 0,22 5 0,-5 0 0,-38-6 0,-1 1 0,1 0 0,0 0 0,0 0 0,0 0 0,0 0 0,0 1 0,-2 1 0,-6 3 0,7-5 0,-6 4 0,0-2 0,0 1 0,-20 4 0,27-8 0,1 1 0,-1-1 0,1 0 0,-1 0 0,1 0 0,-1 0 0,1-1 0,-1 1 0,1-1 0,0 1 0,-1-1 0,1 0 0,0 0 0,-1 0 0,1 0 0,0 0 0,0-1 0,0 1 0,0 0 0,0-1 0,0 0 0,-2-2 0,-11-13-1,8 10-454,0 0 1,-6-12-1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7T12:33:36.827"/>
    </inkml:context>
    <inkml:brush xml:id="br0">
      <inkml:brushProperty name="width" value="0.05" units="cm"/>
      <inkml:brushProperty name="height" value="0.05" units="cm"/>
      <inkml:brushProperty name="color" value="#FFC114"/>
    </inkml:brush>
  </inkml:definitions>
  <inkml:trace contextRef="#ctx0" brushRef="#br0">55 1 24575,'-2'0'0,"-1"2"0,0 3 0,1 3 0,0 3 0,1 1 0,-2-1 0,0-1 0,-2-1 0,0-1 0,-2-1 0,-1-2 0,-2-1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7T12:41:56.004"/>
    </inkml:context>
    <inkml:brush xml:id="br0">
      <inkml:brushProperty name="width" value="0.05" units="cm"/>
      <inkml:brushProperty name="height" value="0.05" units="cm"/>
      <inkml:brushProperty name="color" value="#FFC114"/>
    </inkml:brush>
  </inkml:definitions>
  <inkml:trace contextRef="#ctx0" brushRef="#br0">0 1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7T12:41:56.392"/>
    </inkml:context>
    <inkml:brush xml:id="br0">
      <inkml:brushProperty name="width" value="0.05" units="cm"/>
      <inkml:brushProperty name="height" value="0.05" units="cm"/>
      <inkml:brushProperty name="color" value="#FFC114"/>
    </inkml:brush>
  </inkml:definitions>
  <inkml:trace contextRef="#ctx0" brushRef="#br0">0 0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7T12:41:56.004"/>
    </inkml:context>
    <inkml:brush xml:id="br0">
      <inkml:brushProperty name="width" value="0.05" units="cm"/>
      <inkml:brushProperty name="height" value="0.05" units="cm"/>
      <inkml:brushProperty name="color" value="#FFC114"/>
    </inkml:brush>
  </inkml:definitions>
  <inkml:trace contextRef="#ctx0" brushRef="#br0">0 1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7T12:41:56.392"/>
    </inkml:context>
    <inkml:brush xml:id="br0">
      <inkml:brushProperty name="width" value="0.05" units="cm"/>
      <inkml:brushProperty name="height" value="0.05" units="cm"/>
      <inkml:brushProperty name="color" value="#FFC114"/>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07:26:05.068"/>
    </inkml:context>
    <inkml:brush xml:id="br0">
      <inkml:brushProperty name="width" value="0.05" units="cm"/>
      <inkml:brushProperty name="height" value="0.05" units="cm"/>
    </inkml:brush>
  </inkml:definitions>
  <inkml:trace contextRef="#ctx0" brushRef="#br0">0 3 24575,'1403'0'-7849,"-1369"2"7849,0 1 0,57 14 0,23 2 0,216-12-148,-204-9 2004,468 2 2312,-570-2-3866,0 0 1,1-2-1,35-10 0,39-6 462,76 14-2129,-136 6-5461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6T07:26:06.645"/>
    </inkml:context>
    <inkml:brush xml:id="br0">
      <inkml:brushProperty name="width" value="0.05" units="cm"/>
      <inkml:brushProperty name="height" value="0.05" units="cm"/>
    </inkml:brush>
  </inkml:definitions>
  <inkml:trace contextRef="#ctx0" brushRef="#br0">273 0 24575,'2'1'0,"-1"-1"0,1 1 0,-1 0 0,1-1 0,-1 1 0,1 0 0,-1 0 0,0 0 0,1 0 0,-1 0 0,0 0 0,2 2 0,5 4 0,45 30 16,39 30-990,-69-49 948,29 17-1,15 11-2364,-21-11 2166,62 38-1,40 1 226,-48-21 0,-8-7 0,-77-38 0,0-2 0,25 8 0,-24-8 0,26 11 0,-40-16 31,0 0 0,-1 0-1,1 0 1,0 0 0,-1 0-1,1 0 1,-1 0 0,1 1-1,-1-1 1,0 1 0,2 1-1,-3-3-19,0 1-1,0-1 0,0 0 0,0 1 0,1-1 0,-1 0 0,0 1 0,0-1 1,0 0-1,0 1 0,0-1 0,0 0 0,0 1 0,0-1 0,0 0 0,0 1 1,-1-1-1,1 0 0,0 1 0,0-1 0,0 0 0,0 0 0,0 1 0,-1 0 1,0-1-2,0 1 1,1 0-1,-1-1 1,0 1 0,0 0-1,0-1 1,0 1-1,0-1 1,0 1-1,0-1 1,-2 1 0,-10 2 62,-1 0 0,1-1 1,-25 1-1,-46-4 552,41 0-273,-7 0-152,-58 1-135,86 1-66,1 2-1,0 0 0,-24 7 1,-31 9 2,-29 8 0,69-17-9,0-2 1,-38 4 0,-24 5 299,19-2 1046,-54 15-1341,60-12-1361,40-12-5461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07:26:12.473"/>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1,'8'7,"2"11,8 3,0 4,5-1,-1 3,3-4,-3 3,-4 5,1-4,7 2,-3 4,4-4,-4 1,3-5,-3 1,2 5,-4 3,-4 5,2-4,-2-1,-5 1,5-4,-2-1,6-4,-2 0,-4 4,4-4,-2 3,4-5,-2 2,5 4,-3 5,3-4,-2 1,2-5,-2 1,2 3,5 11,6 8,-4 2,-6 0,-1-9,-4-3,-5-2,3-7,5 0,0 1,-5 4,2-5,-1 0,-5 4,3-6,0 1,-5 3,5-4,-2 0,6 4,-2 3,4 4,-2 3,4-7,-3 0,-5 0,2 2,-2 3,4 2,-2 1,4-7,-2-1,3 0,-3 2,-4 3,2 1,-2 2,4-6,-2-3,4 1,-2 2,-5 2,3-5,6-1,-1 1,3-5,-4 0,3-5,-3-7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07:26:13.219"/>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467 0,'0'8,"0"10,0 10,6 0,1 3,-1 4,8-4,0 1,-2 2,-3 4,5-6,0 1,-3 2,5-5,0 0,-3 3,4-5,-1 2,-3 3,4 3,-1 4,5-5,-2-1,-4 1,-4 4,4-6,-1-1,-3 3,5-6,-1 1,-3 3,5-5,-1 2,-8-6,-14-5,-13-8,-3-12,-6-6,2-10,-3-2,-3 3,3-5,-1 2,-4 4,-3-3,-3 2,-3 3,-2 4,0 3,6-4,3-2,0 3,-3 1,-1 3,-2 3,-2 0,-1 2,7-8,3-2,6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6T07:26:15.147"/>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2607,'0'-7,"8"-3,2-8,8-8,8 0,0-3,3-4,4-5,-2-3,-1-3,4-2,4 0,-5 0,-1-1,3 9,3 2,-6 0,1 6,-7 0,2-2,2-4,5-3,3-3,4-2,-5-2,-2 0,-7 0,0 7,-4 3,0 8,-3 0,3 6,-3-2,2-5,6-4,-3-5,3-4,3-2,5-2,-4 0,-1 7,-4 3,-1 7,-4 1,-6-2,2 3,-3 0,-3-5,3 4,-1-2,5 5,-1-1,4 4,-2-3,3-4,-2-5,3 3,-4-1,4-2,-4-4,4-3,-4-2,-4-2,2 7,-2 3,4-2,-2-1,-4-3,3 7,-1 0,-4-1,4 5,-1 0,-3-3,-10 4,-12 8,-13 7,-10 5,-8 5,-4 3,-3 2,7 8,2 3,0-1,-1-2,-2-3,-2-2,7 6,1 1,-1-2,6 7,0-1,-3-2,-3-4,-3-3,4 6,1-1,-1 0,5 4,12 0,18-2,16-3,14-4,8-3,-1-10,0-3,3 0,1 1,1 3,2 2,-6-6,-3-2,1 2,-6-5,0-1,3 3,3 4,3 2,-4-4,-1 0,1 1,3 10,-5 13,0 5,-6 6,-8 7,-7 7,3-5,-2 2,-3 1,5 3,-1 2,6-5,-1-1,-4 0,4-5,-2 0,-4 3,4-4,0-8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8T15:21:56.14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80 223,'2'-2,"-1"1,1-1,-1 1,0-1,0 1,0-1,0 0,0 0,0 1,1-5,-2 6,0-1,0 0,0 1,0-1,0 0,0 1,0-1,0 1,-1-1,1 0,0 1,0-1,-1 1,1-1,0 1,-1-1,1 1,0-1,-1 1,1-1,-1 1,1-1,-1 1,1 0,-1-1,1 1,-1 0,0 0,1-1,-1 1,1 0,-1 0,0 0,1 0,-1 0,0-1,0 1,-19-3,15 3,0-1,0 0,0 0,0 0,-7-4,10 4,1 1,-1-1,1 0,0 0,-1-1,1 1,0 0,0 0,0 0,0-1,0 1,0-1,0 1,0-1,1 1,-1-1,0 1,1-1,-1 0,1 1,0-3,0 0,0 0,0 0,0 0,1 0,0 0,0 0,0 1,0-1,1 0,-1 1,1-1,0 1,0-1,5-5,2-3,1 0,17-14,-23 22,1 0,-1 1,1-1,0 1,0 0,10-3,-15 5,1 1,0 0,0-1,0 1,-1 0,1 0,0 0,0 0,0 0,0 0,-1 0,1 0,0 0,0 0,0 0,-1 1,1-1,0 0,0 1,0-1,0 1,0 0,0 0,-1 0,1 0,0 0,-1 1,0-1,1 0,-1 0,0 0,1 1,-1-1,0 0,0 0,0 0,0 1,0-1,0 0,0 0,-1 3,-2 7,1-1,-1 1,-1-1,-9 19,-24 38,30-56,0 0,-1 0,-15 15,11-15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8T15:21:57.51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447 20,'-4'0,"0"0,0 1,1-1,-1 1,0 0,-6 2,-8 2,-58 12,0-3,-84 3,150-16,1-1,0 0,0 0,0-1,0 0,0 0,-11-4,21 5,-1 0,0 0,0 0,0 0,0 0,0-1,0 1,0 0,0 0,0 0,0 0,0 0,0 0,0 0,0 0,0 0,0 0,0 0,1 0,-1 0,0 0,0 0,0 0,0 0,0 0,0-1,0 1,0 0,0 0,0 0,0 0,0 0,0 0,0 0,0 0,0 0,0 0,0 0,0 0,0 0,0-1,0 1,-1 0,1 0,0 0,0 0,0 0,0 0,0 0,0 0,0 0,0 0,0 0,0 0,0 0,0 0,0 0,0 0,0 0,0 0,0 0,-1 0,1 0,11-3,14-1,161-23,-105 12,124-4,-190 18,-1 2,1 0,0 0,28 8,-38-7,-1-1,0 1,0 0,0 0,0 0,0 1,0-1,6 6,-8-6,0 0,-1 0,1 1,0-1,-1 0,0 0,1 1,-1-1,0 1,0-1,-1 1,1 0,0-1,-1 1,1 5,-2-5,1 0,-1 1,1-1,-1 0,0 0,0 0,-1 0,1 0,-1-1,1 1,-1 0,0-1,0 1,0-1,0 1,0-1,-5 4,0 0,-1-1,0 0,1 0,-17 7,2-3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5:22:01.902"/>
    </inkml:context>
    <inkml:brush xml:id="br0">
      <inkml:brushProperty name="width" value="0.1" units="cm"/>
      <inkml:brushProperty name="height" value="0.1"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61 206 24575,'0'0'0,"-3"0"0,-6 0 0,1-5 0,-3-7 0,1-4 0,2-4 0,2-2 0,2 0 0,2 0 0,6 4 0,4 1 0,4 4 0,0-4 0,2 3 0,-2 7 0,-12 7 0,1 0 0,-1 0 0,0 0 0,1 0 0,-1-1 0,1 1 0,-1 0 0,1 0 0,-1 0 0,1 0 0,-1 0 0,1 0 0,-1 0 0,1 1 0,-1-1 0,1 0 0,-1 0 0,1 0 0,5 8 0,-2 5 0,-2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01045B-1B57-487E-BC40-970D8B8909D7}" type="datetimeFigureOut">
              <a:rPr lang="zh-CN" altLang="en-US" smtClean="0"/>
              <a:t>2022/10/19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89FBA5-08DD-4B42-A6EC-7F92D0C18912}" type="slidenum">
              <a:rPr lang="zh-CN" altLang="en-US" smtClean="0"/>
              <a:t>‹#›</a:t>
            </a:fld>
            <a:endParaRPr lang="zh-CN" altLang="en-US"/>
          </a:p>
        </p:txBody>
      </p:sp>
    </p:spTree>
    <p:extLst>
      <p:ext uri="{BB962C8B-B14F-4D97-AF65-F5344CB8AC3E}">
        <p14:creationId xmlns:p14="http://schemas.microsoft.com/office/powerpoint/2010/main" val="3415165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689FBA5-08DD-4B42-A6EC-7F92D0C18912}" type="slidenum">
              <a:rPr lang="zh-CN" altLang="en-US" smtClean="0"/>
              <a:t>6</a:t>
            </a:fld>
            <a:endParaRPr lang="zh-CN" altLang="en-US"/>
          </a:p>
        </p:txBody>
      </p:sp>
    </p:spTree>
    <p:extLst>
      <p:ext uri="{BB962C8B-B14F-4D97-AF65-F5344CB8AC3E}">
        <p14:creationId xmlns:p14="http://schemas.microsoft.com/office/powerpoint/2010/main" val="3661875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如果我的视频内容哪些部分侵权了，请联系我，我会将其删除。</a:t>
            </a:r>
          </a:p>
        </p:txBody>
      </p:sp>
      <p:sp>
        <p:nvSpPr>
          <p:cNvPr id="4" name="灯片编号占位符 3"/>
          <p:cNvSpPr>
            <a:spLocks noGrp="1"/>
          </p:cNvSpPr>
          <p:nvPr>
            <p:ph type="sldNum" sz="quarter" idx="5"/>
          </p:nvPr>
        </p:nvSpPr>
        <p:spPr/>
        <p:txBody>
          <a:bodyPr/>
          <a:lstStyle/>
          <a:p>
            <a:fld id="{8689FBA5-08DD-4B42-A6EC-7F92D0C18912}" type="slidenum">
              <a:rPr lang="zh-CN" altLang="en-US" smtClean="0"/>
              <a:t>17</a:t>
            </a:fld>
            <a:endParaRPr lang="zh-CN" altLang="en-US"/>
          </a:p>
        </p:txBody>
      </p:sp>
    </p:spTree>
    <p:extLst>
      <p:ext uri="{BB962C8B-B14F-4D97-AF65-F5344CB8AC3E}">
        <p14:creationId xmlns:p14="http://schemas.microsoft.com/office/powerpoint/2010/main" val="1228450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如果我的视频内容哪些部分侵权了，请联系我，我会将其删除。</a:t>
            </a:r>
          </a:p>
        </p:txBody>
      </p:sp>
      <p:sp>
        <p:nvSpPr>
          <p:cNvPr id="4" name="灯片编号占位符 3"/>
          <p:cNvSpPr>
            <a:spLocks noGrp="1"/>
          </p:cNvSpPr>
          <p:nvPr>
            <p:ph type="sldNum" sz="quarter" idx="5"/>
          </p:nvPr>
        </p:nvSpPr>
        <p:spPr/>
        <p:txBody>
          <a:bodyPr/>
          <a:lstStyle/>
          <a:p>
            <a:fld id="{8689FBA5-08DD-4B42-A6EC-7F92D0C18912}" type="slidenum">
              <a:rPr lang="zh-CN" altLang="en-US" smtClean="0"/>
              <a:t>18</a:t>
            </a:fld>
            <a:endParaRPr lang="zh-CN" altLang="en-US"/>
          </a:p>
        </p:txBody>
      </p:sp>
    </p:spTree>
    <p:extLst>
      <p:ext uri="{BB962C8B-B14F-4D97-AF65-F5344CB8AC3E}">
        <p14:creationId xmlns:p14="http://schemas.microsoft.com/office/powerpoint/2010/main" val="3008129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将输入变量</a:t>
            </a:r>
            <a:r>
              <a:rPr lang="en-US" altLang="zh-CN" dirty="0"/>
              <a:t>X</a:t>
            </a:r>
            <a:r>
              <a:rPr lang="zh-CN" altLang="en-US" dirty="0"/>
              <a:t>编码成隐变量</a:t>
            </a:r>
            <a:r>
              <a:rPr lang="en-US" altLang="zh-CN" dirty="0"/>
              <a:t>z</a:t>
            </a:r>
            <a:r>
              <a:rPr lang="zh-CN" altLang="en-US" dirty="0"/>
              <a:t>的过程是</a:t>
            </a:r>
            <a:r>
              <a:rPr lang="en-US" altLang="zh-CN" dirty="0"/>
              <a:t>encoder</a:t>
            </a:r>
            <a:r>
              <a:rPr lang="zh-CN" altLang="en-US" dirty="0"/>
              <a:t>；将隐变量</a:t>
            </a:r>
            <a:r>
              <a:rPr lang="en-US" altLang="zh-CN" dirty="0"/>
              <a:t>z</a:t>
            </a:r>
            <a:r>
              <a:rPr lang="zh-CN" altLang="en-US" dirty="0"/>
              <a:t>变成接近</a:t>
            </a:r>
            <a:r>
              <a:rPr lang="en-US" altLang="zh-CN" dirty="0"/>
              <a:t>X</a:t>
            </a:r>
            <a:r>
              <a:rPr lang="zh-CN" altLang="en-US" dirty="0"/>
              <a:t>的值的过程是</a:t>
            </a:r>
            <a:r>
              <a:rPr lang="en-US" altLang="zh-CN" dirty="0"/>
              <a:t>decoder</a:t>
            </a:r>
            <a:endParaRPr lang="zh-CN" altLang="en-US" dirty="0"/>
          </a:p>
        </p:txBody>
      </p:sp>
      <p:sp>
        <p:nvSpPr>
          <p:cNvPr id="4" name="灯片编号占位符 3"/>
          <p:cNvSpPr>
            <a:spLocks noGrp="1"/>
          </p:cNvSpPr>
          <p:nvPr>
            <p:ph type="sldNum" sz="quarter" idx="5"/>
          </p:nvPr>
        </p:nvSpPr>
        <p:spPr/>
        <p:txBody>
          <a:bodyPr/>
          <a:lstStyle/>
          <a:p>
            <a:fld id="{8689FBA5-08DD-4B42-A6EC-7F92D0C18912}" type="slidenum">
              <a:rPr lang="zh-CN" altLang="en-US" smtClean="0"/>
              <a:t>7</a:t>
            </a:fld>
            <a:endParaRPr lang="zh-CN" altLang="en-US"/>
          </a:p>
        </p:txBody>
      </p:sp>
    </p:spTree>
    <p:extLst>
      <p:ext uri="{BB962C8B-B14F-4D97-AF65-F5344CB8AC3E}">
        <p14:creationId xmlns:p14="http://schemas.microsoft.com/office/powerpoint/2010/main" val="1968006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用隐变量模型把概率密度估计问题转化函数逼近问题，函数逼近问题更加容易求解。隐变量模型背后的关键思想是：任何一个概率分布经过一个足够复杂的函数后可以映射到任意概率分布。</a:t>
            </a:r>
            <a:endParaRPr lang="en-US" altLang="zh-CN" dirty="0"/>
          </a:p>
          <a:p>
            <a:pPr marL="228600" indent="-228600">
              <a:buAutoNum type="arabicPeriod"/>
            </a:pPr>
            <a:r>
              <a:rPr lang="zh-CN" altLang="en-US" dirty="0"/>
              <a:t>用蒙特卡洛采样求积分，会有两个问题：需要采样次数多才能有比较好的优化；度量标准问题</a:t>
            </a:r>
            <a:endParaRPr lang="en-US" altLang="zh-CN" dirty="0"/>
          </a:p>
          <a:p>
            <a:pPr marL="228600" indent="-228600">
              <a:buAutoNum type="arabicPeriod"/>
            </a:pPr>
            <a:r>
              <a:rPr lang="zh-CN" altLang="en-US" dirty="0"/>
              <a:t>为了解决蒙特卡洛采样的这两个问题，</a:t>
            </a:r>
            <a:r>
              <a:rPr lang="en-US" altLang="zh-CN" dirty="0"/>
              <a:t>VAE</a:t>
            </a:r>
            <a:r>
              <a:rPr lang="zh-CN" altLang="en-US" dirty="0"/>
              <a:t>做的是缩小隐变量</a:t>
            </a:r>
            <a:r>
              <a:rPr lang="en-US" altLang="zh-CN" dirty="0"/>
              <a:t>z</a:t>
            </a:r>
            <a:r>
              <a:rPr lang="zh-CN" altLang="en-US" dirty="0"/>
              <a:t>的取值空间</a:t>
            </a:r>
            <a:r>
              <a:rPr lang="en-US" altLang="zh-CN" dirty="0"/>
              <a:t>(z</a:t>
            </a:r>
            <a:r>
              <a:rPr lang="zh-CN" altLang="en-US" b="0" i="0" dirty="0">
                <a:solidFill>
                  <a:srgbClr val="121212"/>
                </a:solidFill>
                <a:effectLst/>
                <a:latin typeface="-apple-system"/>
              </a:rPr>
              <a:t>从后验概率分布</a:t>
            </a:r>
            <a:r>
              <a:rPr lang="en-US" altLang="zh-CN" b="0" i="0" dirty="0">
                <a:solidFill>
                  <a:srgbClr val="121212"/>
                </a:solidFill>
                <a:effectLst/>
                <a:latin typeface="-apple-system"/>
              </a:rPr>
              <a:t>p(</a:t>
            </a:r>
            <a:r>
              <a:rPr lang="en-US" altLang="zh-CN" b="0" i="0" dirty="0" err="1">
                <a:solidFill>
                  <a:srgbClr val="121212"/>
                </a:solidFill>
                <a:effectLst/>
                <a:latin typeface="-apple-system"/>
              </a:rPr>
              <a:t>z|X</a:t>
            </a:r>
            <a:r>
              <a:rPr lang="en-US" altLang="zh-CN" b="0" i="0" dirty="0">
                <a:solidFill>
                  <a:srgbClr val="121212"/>
                </a:solidFill>
                <a:effectLst/>
                <a:latin typeface="-apple-system"/>
              </a:rPr>
              <a:t>) </a:t>
            </a:r>
            <a:r>
              <a:rPr lang="zh-CN" altLang="en-US" b="0" i="0" dirty="0">
                <a:solidFill>
                  <a:srgbClr val="121212"/>
                </a:solidFill>
                <a:effectLst/>
                <a:latin typeface="-apple-system"/>
              </a:rPr>
              <a:t>中采样</a:t>
            </a:r>
            <a:r>
              <a:rPr lang="en-US" altLang="zh-CN" dirty="0"/>
              <a:t>)</a:t>
            </a:r>
            <a:r>
              <a:rPr lang="zh-CN" altLang="en-US" dirty="0"/>
              <a:t>；</a:t>
            </a:r>
            <a:r>
              <a:rPr lang="en-US" altLang="zh-CN" dirty="0"/>
              <a:t>GAN</a:t>
            </a:r>
            <a:r>
              <a:rPr lang="zh-CN" altLang="en-US" dirty="0"/>
              <a:t>是学习这个度量标准。</a:t>
            </a:r>
            <a:r>
              <a:rPr lang="en-US" altLang="zh-CN" dirty="0"/>
              <a:t>(GAN</a:t>
            </a:r>
            <a:r>
              <a:rPr lang="zh-CN" altLang="en-US" dirty="0"/>
              <a:t>就是之前非常出名的生成对抗网络。有一段时间</a:t>
            </a:r>
            <a:r>
              <a:rPr lang="en-US" altLang="zh-CN" dirty="0"/>
              <a:t>GAN</a:t>
            </a:r>
            <a:r>
              <a:rPr lang="zh-CN" altLang="en-US"/>
              <a:t>很火，它生成的人像很出圈。</a:t>
            </a:r>
            <a:r>
              <a:rPr lang="en-US" altLang="zh-CN"/>
              <a:t>)</a:t>
            </a:r>
            <a:endParaRPr lang="en-US" altLang="zh-CN" dirty="0"/>
          </a:p>
          <a:p>
            <a:pPr marL="228600" indent="-228600">
              <a:buAutoNum type="arabicPeriod"/>
            </a:pPr>
            <a:r>
              <a:rPr lang="en-US" altLang="zh-CN" dirty="0"/>
              <a:t>VAE</a:t>
            </a:r>
            <a:r>
              <a:rPr lang="zh-CN" altLang="en-US" dirty="0"/>
              <a:t>有个中文名叫变分自编码器，</a:t>
            </a:r>
            <a:r>
              <a:rPr lang="zh-CN" altLang="en-US" b="0" i="0" dirty="0">
                <a:solidFill>
                  <a:srgbClr val="121212"/>
                </a:solidFill>
                <a:effectLst/>
                <a:latin typeface="-apple-system"/>
              </a:rPr>
              <a:t>变分推断可以用另一个分布 </a:t>
            </a:r>
            <a:r>
              <a:rPr lang="en-US" altLang="zh-CN" b="0" i="0" dirty="0" err="1">
                <a:solidFill>
                  <a:srgbClr val="121212"/>
                </a:solidFill>
                <a:effectLst/>
                <a:latin typeface="-apple-system"/>
              </a:rPr>
              <a:t>qθ</a:t>
            </a:r>
            <a:r>
              <a:rPr lang="en-US" altLang="zh-CN" b="0" i="0" dirty="0">
                <a:solidFill>
                  <a:srgbClr val="121212"/>
                </a:solidFill>
                <a:effectLst/>
                <a:latin typeface="-apple-system"/>
              </a:rPr>
              <a:t>(</a:t>
            </a:r>
            <a:r>
              <a:rPr lang="en-US" altLang="zh-CN" b="0" i="0" dirty="0" err="1">
                <a:solidFill>
                  <a:srgbClr val="121212"/>
                </a:solidFill>
                <a:effectLst/>
                <a:latin typeface="-apple-system"/>
              </a:rPr>
              <a:t>z|X</a:t>
            </a:r>
            <a:r>
              <a:rPr lang="en-US" altLang="zh-CN" b="0" i="0" dirty="0">
                <a:solidFill>
                  <a:srgbClr val="121212"/>
                </a:solidFill>
                <a:effectLst/>
                <a:latin typeface="-apple-system"/>
              </a:rPr>
              <a:t>) </a:t>
            </a:r>
            <a:r>
              <a:rPr lang="zh-CN" altLang="en-US" b="0" i="0" dirty="0">
                <a:solidFill>
                  <a:srgbClr val="121212"/>
                </a:solidFill>
                <a:effectLst/>
                <a:latin typeface="-apple-system"/>
              </a:rPr>
              <a:t>近似估计 </a:t>
            </a:r>
            <a:r>
              <a:rPr lang="en-US" altLang="zh-CN" b="0" i="0" dirty="0">
                <a:solidFill>
                  <a:srgbClr val="121212"/>
                </a:solidFill>
                <a:effectLst/>
                <a:latin typeface="-apple-system"/>
              </a:rPr>
              <a:t>p(</a:t>
            </a:r>
            <a:r>
              <a:rPr lang="en-US" altLang="zh-CN" b="0" i="0" dirty="0" err="1">
                <a:solidFill>
                  <a:srgbClr val="121212"/>
                </a:solidFill>
                <a:effectLst/>
                <a:latin typeface="-apple-system"/>
              </a:rPr>
              <a:t>z|X</a:t>
            </a:r>
            <a:r>
              <a:rPr lang="en-US" altLang="zh-CN" b="0" i="0" dirty="0">
                <a:solidFill>
                  <a:srgbClr val="121212"/>
                </a:solidFill>
                <a:effectLst/>
                <a:latin typeface="-apple-system"/>
              </a:rPr>
              <a:t>) </a:t>
            </a:r>
            <a:r>
              <a:rPr lang="zh-CN" altLang="en-US" b="0" i="0" dirty="0">
                <a:solidFill>
                  <a:srgbClr val="121212"/>
                </a:solidFill>
                <a:effectLst/>
                <a:latin typeface="-apple-system"/>
              </a:rPr>
              <a:t>，然后从 </a:t>
            </a:r>
            <a:r>
              <a:rPr lang="en-US" altLang="zh-CN" b="0" i="0" dirty="0" err="1">
                <a:solidFill>
                  <a:srgbClr val="121212"/>
                </a:solidFill>
                <a:effectLst/>
                <a:latin typeface="-apple-system"/>
              </a:rPr>
              <a:t>qθ</a:t>
            </a:r>
            <a:r>
              <a:rPr lang="en-US" altLang="zh-CN" b="0" i="0" dirty="0">
                <a:solidFill>
                  <a:srgbClr val="121212"/>
                </a:solidFill>
                <a:effectLst/>
                <a:latin typeface="-apple-system"/>
              </a:rPr>
              <a:t>(</a:t>
            </a:r>
            <a:r>
              <a:rPr lang="en-US" altLang="zh-CN" b="0" i="0" dirty="0" err="1">
                <a:solidFill>
                  <a:srgbClr val="121212"/>
                </a:solidFill>
                <a:effectLst/>
                <a:latin typeface="-apple-system"/>
              </a:rPr>
              <a:t>z|X</a:t>
            </a:r>
            <a:r>
              <a:rPr lang="en-US" altLang="zh-CN" b="0" i="0" dirty="0">
                <a:solidFill>
                  <a:srgbClr val="121212"/>
                </a:solidFill>
                <a:effectLst/>
                <a:latin typeface="-apple-system"/>
              </a:rPr>
              <a:t>) </a:t>
            </a:r>
            <a:r>
              <a:rPr lang="zh-CN" altLang="en-US" b="0" i="0" dirty="0">
                <a:solidFill>
                  <a:srgbClr val="121212"/>
                </a:solidFill>
                <a:effectLst/>
                <a:latin typeface="-apple-system"/>
              </a:rPr>
              <a:t>中采样来近似从 </a:t>
            </a:r>
            <a:r>
              <a:rPr lang="en-US" altLang="zh-CN" b="0" i="0" dirty="0">
                <a:solidFill>
                  <a:srgbClr val="121212"/>
                </a:solidFill>
                <a:effectLst/>
                <a:latin typeface="-apple-system"/>
              </a:rPr>
              <a:t>p(</a:t>
            </a:r>
            <a:r>
              <a:rPr lang="en-US" altLang="zh-CN" b="0" i="0" dirty="0" err="1">
                <a:solidFill>
                  <a:srgbClr val="121212"/>
                </a:solidFill>
                <a:effectLst/>
                <a:latin typeface="-apple-system"/>
              </a:rPr>
              <a:t>z|X</a:t>
            </a:r>
            <a:r>
              <a:rPr lang="en-US" altLang="zh-CN" b="0" i="0" dirty="0">
                <a:solidFill>
                  <a:srgbClr val="121212"/>
                </a:solidFill>
                <a:effectLst/>
                <a:latin typeface="-apple-system"/>
              </a:rPr>
              <a:t>) </a:t>
            </a:r>
            <a:r>
              <a:rPr lang="zh-CN" altLang="en-US" b="0" i="0" dirty="0">
                <a:solidFill>
                  <a:srgbClr val="121212"/>
                </a:solidFill>
                <a:effectLst/>
                <a:latin typeface="-apple-system"/>
              </a:rPr>
              <a:t>中采样。这种方法是用一个函数近似另一个函数，用变分法的术语来说，可以看作从概率密度函数所在的函数空间到实数域 </a:t>
            </a:r>
            <a:r>
              <a:rPr lang="en-US" altLang="zh-CN" b="0" i="0" dirty="0">
                <a:solidFill>
                  <a:srgbClr val="121212"/>
                </a:solidFill>
                <a:effectLst/>
                <a:latin typeface="-apple-system"/>
              </a:rPr>
              <a:t>R </a:t>
            </a:r>
            <a:r>
              <a:rPr lang="zh-CN" altLang="en-US" b="0" i="0" dirty="0">
                <a:solidFill>
                  <a:srgbClr val="121212"/>
                </a:solidFill>
                <a:effectLst/>
                <a:latin typeface="-apple-system"/>
              </a:rPr>
              <a:t>的一个函数 </a:t>
            </a:r>
            <a:r>
              <a:rPr lang="en-US" altLang="zh-CN" b="0" i="0" dirty="0">
                <a:solidFill>
                  <a:srgbClr val="121212"/>
                </a:solidFill>
                <a:effectLst/>
                <a:latin typeface="-apple-system"/>
              </a:rPr>
              <a:t>f </a:t>
            </a:r>
            <a:r>
              <a:rPr lang="zh-CN" altLang="en-US" b="0" i="0" dirty="0">
                <a:solidFill>
                  <a:srgbClr val="121212"/>
                </a:solidFill>
                <a:effectLst/>
                <a:latin typeface="-apple-system"/>
              </a:rPr>
              <a:t>。自变量是 </a:t>
            </a:r>
            <a:r>
              <a:rPr lang="en-US" altLang="zh-CN" b="0" i="0" dirty="0" err="1">
                <a:solidFill>
                  <a:srgbClr val="121212"/>
                </a:solidFill>
                <a:effectLst/>
                <a:latin typeface="-apple-system"/>
              </a:rPr>
              <a:t>qθ</a:t>
            </a:r>
            <a:r>
              <a:rPr lang="en-US" altLang="zh-CN" b="0" i="0" dirty="0">
                <a:solidFill>
                  <a:srgbClr val="121212"/>
                </a:solidFill>
                <a:effectLst/>
                <a:latin typeface="-apple-system"/>
              </a:rPr>
              <a:t>(</a:t>
            </a:r>
            <a:r>
              <a:rPr lang="en-US" altLang="zh-CN" b="0" i="0" dirty="0" err="1">
                <a:solidFill>
                  <a:srgbClr val="121212"/>
                </a:solidFill>
                <a:effectLst/>
                <a:latin typeface="-apple-system"/>
              </a:rPr>
              <a:t>z|X</a:t>
            </a:r>
            <a:r>
              <a:rPr lang="en-US" altLang="zh-CN" b="0" i="0" dirty="0">
                <a:solidFill>
                  <a:srgbClr val="121212"/>
                </a:solidFill>
                <a:effectLst/>
                <a:latin typeface="-apple-system"/>
              </a:rPr>
              <a:t>) </a:t>
            </a:r>
            <a:r>
              <a:rPr lang="zh-CN" altLang="en-US" b="0" i="0" dirty="0">
                <a:solidFill>
                  <a:srgbClr val="121212"/>
                </a:solidFill>
                <a:effectLst/>
                <a:latin typeface="-apple-system"/>
              </a:rPr>
              <a:t>的密度函数，因变量是 </a:t>
            </a:r>
            <a:r>
              <a:rPr lang="en-US" altLang="zh-CN" b="0" i="0" dirty="0" err="1">
                <a:solidFill>
                  <a:srgbClr val="121212"/>
                </a:solidFill>
                <a:effectLst/>
                <a:latin typeface="-apple-system"/>
              </a:rPr>
              <a:t>qθ</a:t>
            </a:r>
            <a:r>
              <a:rPr lang="en-US" altLang="zh-CN" b="0" i="0" dirty="0">
                <a:solidFill>
                  <a:srgbClr val="121212"/>
                </a:solidFill>
                <a:effectLst/>
                <a:latin typeface="-apple-system"/>
              </a:rPr>
              <a:t>(</a:t>
            </a:r>
            <a:r>
              <a:rPr lang="en-US" altLang="zh-CN" b="0" i="0" dirty="0" err="1">
                <a:solidFill>
                  <a:srgbClr val="121212"/>
                </a:solidFill>
                <a:effectLst/>
                <a:latin typeface="-apple-system"/>
              </a:rPr>
              <a:t>z|X</a:t>
            </a:r>
            <a:r>
              <a:rPr lang="en-US" altLang="zh-CN" b="0" i="0" dirty="0">
                <a:solidFill>
                  <a:srgbClr val="121212"/>
                </a:solidFill>
                <a:effectLst/>
                <a:latin typeface="-apple-system"/>
              </a:rPr>
              <a:t>) </a:t>
            </a:r>
            <a:r>
              <a:rPr lang="zh-CN" altLang="en-US" b="0" i="0" dirty="0">
                <a:solidFill>
                  <a:srgbClr val="121212"/>
                </a:solidFill>
                <a:effectLst/>
                <a:latin typeface="-apple-system"/>
              </a:rPr>
              <a:t>与真实后验密度函数 </a:t>
            </a:r>
            <a:r>
              <a:rPr lang="en-US" altLang="zh-CN" b="0" i="0" dirty="0">
                <a:solidFill>
                  <a:srgbClr val="121212"/>
                </a:solidFill>
                <a:effectLst/>
                <a:latin typeface="-apple-system"/>
              </a:rPr>
              <a:t>p(</a:t>
            </a:r>
            <a:r>
              <a:rPr lang="en-US" altLang="zh-CN" b="0" i="0" dirty="0" err="1">
                <a:solidFill>
                  <a:srgbClr val="121212"/>
                </a:solidFill>
                <a:effectLst/>
                <a:latin typeface="-apple-system"/>
              </a:rPr>
              <a:t>z|X</a:t>
            </a:r>
            <a:r>
              <a:rPr lang="en-US" altLang="zh-CN" b="0" i="0" dirty="0">
                <a:solidFill>
                  <a:srgbClr val="121212"/>
                </a:solidFill>
                <a:effectLst/>
                <a:latin typeface="-apple-system"/>
              </a:rPr>
              <a:t>) </a:t>
            </a:r>
            <a:r>
              <a:rPr lang="zh-CN" altLang="en-US" b="0" i="0" dirty="0">
                <a:solidFill>
                  <a:srgbClr val="121212"/>
                </a:solidFill>
                <a:effectLst/>
                <a:latin typeface="-apple-system"/>
              </a:rPr>
              <a:t>的“距离”，而这个函数 </a:t>
            </a:r>
            <a:r>
              <a:rPr lang="en-US" altLang="zh-CN" b="0" i="0" dirty="0">
                <a:solidFill>
                  <a:srgbClr val="121212"/>
                </a:solidFill>
                <a:effectLst/>
                <a:latin typeface="-apple-system"/>
              </a:rPr>
              <a:t>f </a:t>
            </a:r>
            <a:r>
              <a:rPr lang="zh-CN" altLang="en-US" b="0" i="0" dirty="0">
                <a:solidFill>
                  <a:srgbClr val="121212"/>
                </a:solidFill>
                <a:effectLst/>
                <a:latin typeface="-apple-system"/>
              </a:rPr>
              <a:t>关于概率密度函数的“导数”就叫做变分。我们每次减小这个距离，让 </a:t>
            </a:r>
            <a:r>
              <a:rPr lang="en-US" altLang="zh-CN" b="0" i="0" dirty="0" err="1">
                <a:solidFill>
                  <a:srgbClr val="121212"/>
                </a:solidFill>
                <a:effectLst/>
                <a:latin typeface="-apple-system"/>
              </a:rPr>
              <a:t>qθ</a:t>
            </a:r>
            <a:r>
              <a:rPr lang="en-US" altLang="zh-CN" b="0" i="0" dirty="0">
                <a:solidFill>
                  <a:srgbClr val="121212"/>
                </a:solidFill>
                <a:effectLst/>
                <a:latin typeface="-apple-system"/>
              </a:rPr>
              <a:t>(</a:t>
            </a:r>
            <a:r>
              <a:rPr lang="en-US" altLang="zh-CN" b="0" i="0" dirty="0" err="1">
                <a:solidFill>
                  <a:srgbClr val="121212"/>
                </a:solidFill>
                <a:effectLst/>
                <a:latin typeface="-apple-system"/>
              </a:rPr>
              <a:t>z|X</a:t>
            </a:r>
            <a:r>
              <a:rPr lang="en-US" altLang="zh-CN" b="0" i="0" dirty="0">
                <a:solidFill>
                  <a:srgbClr val="121212"/>
                </a:solidFill>
                <a:effectLst/>
                <a:latin typeface="-apple-system"/>
              </a:rPr>
              <a:t>) </a:t>
            </a:r>
            <a:r>
              <a:rPr lang="zh-CN" altLang="en-US" b="0" i="0" dirty="0">
                <a:solidFill>
                  <a:srgbClr val="121212"/>
                </a:solidFill>
                <a:effectLst/>
                <a:latin typeface="-apple-system"/>
              </a:rPr>
              <a:t>接近真实的后验分布，就是让概率密度函数 </a:t>
            </a:r>
            <a:r>
              <a:rPr lang="en-US" altLang="zh-CN" b="0" i="0" dirty="0" err="1">
                <a:solidFill>
                  <a:srgbClr val="121212"/>
                </a:solidFill>
                <a:effectLst/>
                <a:latin typeface="-apple-system"/>
              </a:rPr>
              <a:t>qθ</a:t>
            </a:r>
            <a:r>
              <a:rPr lang="en-US" altLang="zh-CN" b="0" i="0" dirty="0">
                <a:solidFill>
                  <a:srgbClr val="121212"/>
                </a:solidFill>
                <a:effectLst/>
                <a:latin typeface="-apple-system"/>
              </a:rPr>
              <a:t>(</a:t>
            </a:r>
            <a:r>
              <a:rPr lang="en-US" altLang="zh-CN" b="0" i="0" dirty="0" err="1">
                <a:solidFill>
                  <a:srgbClr val="121212"/>
                </a:solidFill>
                <a:effectLst/>
                <a:latin typeface="-apple-system"/>
              </a:rPr>
              <a:t>z|X</a:t>
            </a:r>
            <a:r>
              <a:rPr lang="en-US" altLang="zh-CN" b="0" i="0" dirty="0">
                <a:solidFill>
                  <a:srgbClr val="121212"/>
                </a:solidFill>
                <a:effectLst/>
                <a:latin typeface="-apple-system"/>
              </a:rPr>
              <a:t>) </a:t>
            </a:r>
            <a:r>
              <a:rPr lang="zh-CN" altLang="en-US" b="0" i="0" dirty="0">
                <a:solidFill>
                  <a:srgbClr val="121212"/>
                </a:solidFill>
                <a:effectLst/>
                <a:latin typeface="-apple-system"/>
              </a:rPr>
              <a:t>朝着“导数”的负方向进行函数空间的梯度下降，所以叫做变分推断。</a:t>
            </a:r>
            <a:r>
              <a:rPr lang="en-US" altLang="zh-CN" b="0" i="0" dirty="0">
                <a:solidFill>
                  <a:srgbClr val="121212"/>
                </a:solidFill>
                <a:effectLst/>
                <a:latin typeface="-apple-system"/>
              </a:rPr>
              <a:t>VAE</a:t>
            </a:r>
            <a:r>
              <a:rPr lang="zh-CN" altLang="en-US" b="0" i="0" dirty="0">
                <a:solidFill>
                  <a:srgbClr val="121212"/>
                </a:solidFill>
                <a:effectLst/>
                <a:latin typeface="-apple-system"/>
              </a:rPr>
              <a:t>的变分推断中采用</a:t>
            </a:r>
            <a:r>
              <a:rPr lang="en-US" altLang="zh-CN" b="0" i="0" dirty="0">
                <a:solidFill>
                  <a:srgbClr val="121212"/>
                </a:solidFill>
                <a:effectLst/>
                <a:latin typeface="-apple-system"/>
              </a:rPr>
              <a:t>KL</a:t>
            </a:r>
            <a:r>
              <a:rPr lang="zh-CN" altLang="en-US" b="0" i="0" dirty="0">
                <a:solidFill>
                  <a:srgbClr val="121212"/>
                </a:solidFill>
                <a:effectLst/>
                <a:latin typeface="-apple-system"/>
              </a:rPr>
              <a:t>散度作为度量两个概率分布的相似程度。</a:t>
            </a:r>
            <a:endParaRPr lang="en-US" altLang="zh-CN" b="0" i="0" dirty="0">
              <a:solidFill>
                <a:srgbClr val="121212"/>
              </a:solidFill>
              <a:effectLst/>
              <a:latin typeface="-apple-system"/>
            </a:endParaRPr>
          </a:p>
          <a:p>
            <a:pPr marL="0" indent="0">
              <a:buNone/>
            </a:pPr>
            <a:r>
              <a:rPr lang="en-US" altLang="zh-CN" b="0" i="0" dirty="0">
                <a:solidFill>
                  <a:srgbClr val="121212"/>
                </a:solidFill>
                <a:effectLst/>
                <a:latin typeface="-apple-system"/>
              </a:rPr>
              <a:t>4-1. </a:t>
            </a:r>
            <a:r>
              <a:rPr lang="zh-CN" altLang="en-US" b="0" i="0" dirty="0">
                <a:solidFill>
                  <a:srgbClr val="121212"/>
                </a:solidFill>
                <a:effectLst/>
                <a:latin typeface="-apple-system"/>
              </a:rPr>
              <a:t>变分推断简要步骤：我们拥有两部分输入：数据</a:t>
            </a:r>
            <a:r>
              <a:rPr lang="en-US" altLang="zh-CN" b="0" i="0" dirty="0">
                <a:solidFill>
                  <a:srgbClr val="121212"/>
                </a:solidFill>
                <a:effectLst/>
                <a:latin typeface="-apple-system"/>
              </a:rPr>
              <a:t>x</a:t>
            </a:r>
            <a:r>
              <a:rPr lang="zh-CN" altLang="en-US" b="0" i="0" dirty="0">
                <a:solidFill>
                  <a:srgbClr val="121212"/>
                </a:solidFill>
                <a:effectLst/>
                <a:latin typeface="-apple-system"/>
              </a:rPr>
              <a:t>，模型</a:t>
            </a:r>
            <a:r>
              <a:rPr lang="en-US" altLang="zh-CN" b="0" i="0" dirty="0">
                <a:solidFill>
                  <a:srgbClr val="121212"/>
                </a:solidFill>
                <a:effectLst/>
                <a:latin typeface="-apple-system"/>
              </a:rPr>
              <a:t>p(z, x)</a:t>
            </a:r>
            <a:r>
              <a:rPr lang="zh-CN" altLang="en-US" b="0" i="0" dirty="0">
                <a:solidFill>
                  <a:srgbClr val="121212"/>
                </a:solidFill>
                <a:effectLst/>
                <a:latin typeface="-apple-system"/>
              </a:rPr>
              <a:t>；我们需要推断的是后验概率</a:t>
            </a:r>
            <a:r>
              <a:rPr lang="en-US" altLang="zh-CN" b="0" i="0" dirty="0">
                <a:solidFill>
                  <a:srgbClr val="121212"/>
                </a:solidFill>
                <a:effectLst/>
                <a:latin typeface="-apple-system"/>
              </a:rPr>
              <a:t>p(z | x)</a:t>
            </a:r>
            <a:r>
              <a:rPr lang="zh-CN" altLang="en-US" b="0" i="0" dirty="0">
                <a:solidFill>
                  <a:srgbClr val="121212"/>
                </a:solidFill>
                <a:effectLst/>
                <a:latin typeface="-apple-system"/>
              </a:rPr>
              <a:t>，但不能直接求；构造后验概率</a:t>
            </a:r>
            <a:r>
              <a:rPr lang="en-US" altLang="zh-CN" b="0" i="0" dirty="0">
                <a:solidFill>
                  <a:srgbClr val="121212"/>
                </a:solidFill>
                <a:effectLst/>
                <a:latin typeface="-apple-system"/>
              </a:rPr>
              <a:t>p(z | x)</a:t>
            </a:r>
            <a:r>
              <a:rPr lang="zh-CN" altLang="en-US" b="0" i="0" dirty="0">
                <a:solidFill>
                  <a:srgbClr val="121212"/>
                </a:solidFill>
                <a:effectLst/>
                <a:latin typeface="-apple-system"/>
              </a:rPr>
              <a:t>的近似分布</a:t>
            </a:r>
            <a:r>
              <a:rPr lang="en-US" altLang="zh-CN" b="0" i="0" dirty="0">
                <a:solidFill>
                  <a:srgbClr val="121212"/>
                </a:solidFill>
                <a:effectLst/>
                <a:latin typeface="-apple-system"/>
              </a:rPr>
              <a:t>q(z; v)</a:t>
            </a:r>
            <a:r>
              <a:rPr lang="zh-CN" altLang="en-US" b="0" i="0" dirty="0">
                <a:solidFill>
                  <a:srgbClr val="121212"/>
                </a:solidFill>
                <a:effectLst/>
                <a:latin typeface="-apple-system"/>
              </a:rPr>
              <a:t>；不断缩小</a:t>
            </a:r>
            <a:r>
              <a:rPr lang="en-US" altLang="zh-CN" b="0" i="0" dirty="0">
                <a:solidFill>
                  <a:srgbClr val="121212"/>
                </a:solidFill>
                <a:effectLst/>
                <a:latin typeface="-apple-system"/>
              </a:rPr>
              <a:t>q</a:t>
            </a:r>
            <a:r>
              <a:rPr lang="zh-CN" altLang="en-US" b="0" i="0" dirty="0">
                <a:solidFill>
                  <a:srgbClr val="121212"/>
                </a:solidFill>
                <a:effectLst/>
                <a:latin typeface="-apple-system"/>
              </a:rPr>
              <a:t>和</a:t>
            </a:r>
            <a:r>
              <a:rPr lang="en-US" altLang="zh-CN" b="0" i="0" dirty="0">
                <a:solidFill>
                  <a:srgbClr val="121212"/>
                </a:solidFill>
                <a:effectLst/>
                <a:latin typeface="-apple-system"/>
              </a:rPr>
              <a:t>p</a:t>
            </a:r>
            <a:r>
              <a:rPr lang="zh-CN" altLang="en-US" b="0" i="0" dirty="0">
                <a:solidFill>
                  <a:srgbClr val="121212"/>
                </a:solidFill>
                <a:effectLst/>
                <a:latin typeface="-apple-system"/>
              </a:rPr>
              <a:t>之间的距离直至收敛。</a:t>
            </a:r>
            <a:endParaRPr lang="en-US" altLang="zh-CN" b="0" i="0" dirty="0">
              <a:solidFill>
                <a:srgbClr val="121212"/>
              </a:solidFill>
              <a:effectLst/>
              <a:latin typeface="-apple-system"/>
            </a:endParaRPr>
          </a:p>
          <a:p>
            <a:pPr marL="0" indent="0">
              <a:buNone/>
            </a:pPr>
            <a:r>
              <a:rPr lang="en-US" altLang="zh-CN" b="0" i="0" dirty="0">
                <a:solidFill>
                  <a:srgbClr val="121212"/>
                </a:solidFill>
                <a:effectLst/>
                <a:latin typeface="-apple-system"/>
              </a:rPr>
              <a:t>5. </a:t>
            </a:r>
            <a:r>
              <a:rPr lang="zh-CN" altLang="en-US" b="0" i="0" dirty="0">
                <a:solidFill>
                  <a:srgbClr val="121212"/>
                </a:solidFill>
                <a:effectLst/>
                <a:latin typeface="-apple-system"/>
              </a:rPr>
              <a:t> </a:t>
            </a:r>
            <a:r>
              <a:rPr lang="en-US" altLang="zh-CN" b="0" i="0" dirty="0" err="1">
                <a:solidFill>
                  <a:srgbClr val="121212"/>
                </a:solidFill>
                <a:effectLst/>
                <a:latin typeface="-apple-system"/>
              </a:rPr>
              <a:t>x∼qθ</a:t>
            </a:r>
            <a:r>
              <a:rPr lang="en-US" altLang="zh-CN" b="0" i="0" dirty="0">
                <a:solidFill>
                  <a:srgbClr val="121212"/>
                </a:solidFill>
                <a:effectLst/>
                <a:latin typeface="-apple-system"/>
              </a:rPr>
              <a:t>(</a:t>
            </a:r>
            <a:r>
              <a:rPr lang="en-US" altLang="zh-CN" b="0" i="0" dirty="0" err="1">
                <a:solidFill>
                  <a:srgbClr val="121212"/>
                </a:solidFill>
                <a:effectLst/>
                <a:latin typeface="-apple-system"/>
              </a:rPr>
              <a:t>z|x</a:t>
            </a:r>
            <a:r>
              <a:rPr lang="en-US" altLang="zh-CN" b="0" i="0" dirty="0">
                <a:solidFill>
                  <a:srgbClr val="121212"/>
                </a:solidFill>
                <a:effectLst/>
                <a:latin typeface="-apple-system"/>
              </a:rPr>
              <a:t>) </a:t>
            </a:r>
            <a:r>
              <a:rPr lang="zh-CN" altLang="en-US" b="0" i="0" dirty="0">
                <a:solidFill>
                  <a:srgbClr val="121212"/>
                </a:solidFill>
                <a:effectLst/>
                <a:latin typeface="-apple-system"/>
              </a:rPr>
              <a:t>表示有一个 </a:t>
            </a:r>
            <a:r>
              <a:rPr lang="en-US" altLang="zh-CN" b="0" i="0" dirty="0">
                <a:solidFill>
                  <a:srgbClr val="121212"/>
                </a:solidFill>
                <a:effectLst/>
                <a:latin typeface="-apple-system"/>
              </a:rPr>
              <a:t>x </a:t>
            </a:r>
            <a:r>
              <a:rPr lang="zh-CN" altLang="en-US" b="0" i="0" dirty="0">
                <a:solidFill>
                  <a:srgbClr val="121212"/>
                </a:solidFill>
                <a:effectLst/>
                <a:latin typeface="-apple-system"/>
              </a:rPr>
              <a:t>可以根据分布 </a:t>
            </a:r>
            <a:r>
              <a:rPr lang="en-US" altLang="zh-CN" b="0" i="0" dirty="0" err="1">
                <a:solidFill>
                  <a:srgbClr val="121212"/>
                </a:solidFill>
                <a:effectLst/>
                <a:latin typeface="-apple-system"/>
              </a:rPr>
              <a:t>qθ</a:t>
            </a:r>
            <a:r>
              <a:rPr lang="en-US" altLang="zh-CN" b="0" i="0" dirty="0">
                <a:solidFill>
                  <a:srgbClr val="121212"/>
                </a:solidFill>
                <a:effectLst/>
                <a:latin typeface="-apple-system"/>
              </a:rPr>
              <a:t>(</a:t>
            </a:r>
            <a:r>
              <a:rPr lang="en-US" altLang="zh-CN" b="0" i="0" dirty="0" err="1">
                <a:solidFill>
                  <a:srgbClr val="121212"/>
                </a:solidFill>
                <a:effectLst/>
                <a:latin typeface="-apple-system"/>
              </a:rPr>
              <a:t>z|x</a:t>
            </a:r>
            <a:r>
              <a:rPr lang="en-US" altLang="zh-CN" b="0" i="0" dirty="0">
                <a:solidFill>
                  <a:srgbClr val="121212"/>
                </a:solidFill>
                <a:effectLst/>
                <a:latin typeface="-apple-system"/>
              </a:rPr>
              <a:t>) </a:t>
            </a:r>
            <a:r>
              <a:rPr lang="zh-CN" altLang="en-US" b="0" i="0" dirty="0">
                <a:solidFill>
                  <a:srgbClr val="121212"/>
                </a:solidFill>
                <a:effectLst/>
                <a:latin typeface="-apple-system"/>
              </a:rPr>
              <a:t>采样一个 </a:t>
            </a:r>
            <a:r>
              <a:rPr lang="en-US" altLang="zh-CN" b="0" i="0" dirty="0">
                <a:solidFill>
                  <a:srgbClr val="121212"/>
                </a:solidFill>
                <a:effectLst/>
                <a:latin typeface="-apple-system"/>
              </a:rPr>
              <a:t>z </a:t>
            </a:r>
            <a:r>
              <a:rPr lang="zh-CN" altLang="en-US" b="0" i="0" dirty="0">
                <a:solidFill>
                  <a:srgbClr val="121212"/>
                </a:solidFill>
                <a:effectLst/>
                <a:latin typeface="-apple-system"/>
              </a:rPr>
              <a:t>，这个过程可以理解为把 </a:t>
            </a:r>
            <a:r>
              <a:rPr lang="en-US" altLang="zh-CN" b="0" i="0" dirty="0">
                <a:solidFill>
                  <a:srgbClr val="121212"/>
                </a:solidFill>
                <a:effectLst/>
                <a:latin typeface="-apple-system"/>
              </a:rPr>
              <a:t>x </a:t>
            </a:r>
            <a:r>
              <a:rPr lang="zh-CN" altLang="en-US" b="0" i="0" dirty="0">
                <a:solidFill>
                  <a:srgbClr val="121212"/>
                </a:solidFill>
                <a:effectLst/>
                <a:latin typeface="-apple-system"/>
              </a:rPr>
              <a:t>编码成 </a:t>
            </a:r>
            <a:r>
              <a:rPr lang="en-US" altLang="zh-CN" b="0" i="0" dirty="0">
                <a:solidFill>
                  <a:srgbClr val="121212"/>
                </a:solidFill>
                <a:effectLst/>
                <a:latin typeface="-apple-system"/>
              </a:rPr>
              <a:t>z </a:t>
            </a:r>
            <a:r>
              <a:rPr lang="zh-CN" altLang="en-US" b="0" i="0" dirty="0">
                <a:solidFill>
                  <a:srgbClr val="121212"/>
                </a:solidFill>
                <a:effectLst/>
                <a:latin typeface="-apple-system"/>
              </a:rPr>
              <a:t>，此过程被称为</a:t>
            </a:r>
            <a:r>
              <a:rPr lang="en-US" altLang="zh-CN" b="0" i="0" dirty="0">
                <a:solidFill>
                  <a:srgbClr val="121212"/>
                </a:solidFill>
                <a:effectLst/>
                <a:latin typeface="-apple-system"/>
              </a:rPr>
              <a:t>Encoder</a:t>
            </a:r>
            <a:r>
              <a:rPr lang="zh-CN" altLang="en-US" b="0" i="0" dirty="0">
                <a:solidFill>
                  <a:srgbClr val="121212"/>
                </a:solidFill>
                <a:effectLst/>
                <a:latin typeface="-apple-system"/>
              </a:rPr>
              <a:t>。 </a:t>
            </a:r>
            <a:r>
              <a:rPr lang="en-US" altLang="zh-CN" b="0" i="0" dirty="0">
                <a:solidFill>
                  <a:srgbClr val="121212"/>
                </a:solidFill>
                <a:effectLst/>
                <a:latin typeface="-apple-system"/>
              </a:rPr>
              <a:t>p(</a:t>
            </a:r>
            <a:r>
              <a:rPr lang="en-US" altLang="zh-CN" b="0" i="0" dirty="0" err="1">
                <a:solidFill>
                  <a:srgbClr val="121212"/>
                </a:solidFill>
                <a:effectLst/>
                <a:latin typeface="-apple-system"/>
              </a:rPr>
              <a:t>x|z</a:t>
            </a:r>
            <a:r>
              <a:rPr lang="en-US" altLang="zh-CN" b="0" i="0" dirty="0">
                <a:solidFill>
                  <a:srgbClr val="121212"/>
                </a:solidFill>
                <a:effectLst/>
                <a:latin typeface="-apple-system"/>
              </a:rPr>
              <a:t>) </a:t>
            </a:r>
            <a:r>
              <a:rPr lang="zh-CN" altLang="en-US" b="0" i="0" dirty="0">
                <a:solidFill>
                  <a:srgbClr val="121212"/>
                </a:solidFill>
                <a:effectLst/>
                <a:latin typeface="-apple-system"/>
              </a:rPr>
              <a:t>表示根据 </a:t>
            </a:r>
            <a:r>
              <a:rPr lang="en-US" altLang="zh-CN" b="0" i="0" dirty="0">
                <a:solidFill>
                  <a:srgbClr val="121212"/>
                </a:solidFill>
                <a:effectLst/>
                <a:latin typeface="-apple-system"/>
              </a:rPr>
              <a:t>z </a:t>
            </a:r>
            <a:r>
              <a:rPr lang="zh-CN" altLang="en-US" b="0" i="0" dirty="0">
                <a:solidFill>
                  <a:srgbClr val="121212"/>
                </a:solidFill>
                <a:effectLst/>
                <a:latin typeface="-apple-system"/>
              </a:rPr>
              <a:t>生成 </a:t>
            </a:r>
            <a:r>
              <a:rPr lang="en-US" altLang="zh-CN" b="0" i="0" dirty="0">
                <a:solidFill>
                  <a:srgbClr val="121212"/>
                </a:solidFill>
                <a:effectLst/>
                <a:latin typeface="-apple-system"/>
              </a:rPr>
              <a:t>x’ </a:t>
            </a:r>
            <a:r>
              <a:rPr lang="zh-CN" altLang="en-US" b="0" i="0" dirty="0">
                <a:solidFill>
                  <a:srgbClr val="121212"/>
                </a:solidFill>
                <a:effectLst/>
                <a:latin typeface="-apple-system"/>
              </a:rPr>
              <a:t>，此过程被称为</a:t>
            </a:r>
            <a:r>
              <a:rPr lang="en-US" altLang="zh-CN" b="0" i="0" dirty="0">
                <a:solidFill>
                  <a:srgbClr val="121212"/>
                </a:solidFill>
                <a:effectLst/>
                <a:latin typeface="-apple-system"/>
              </a:rPr>
              <a:t>Decoder</a:t>
            </a:r>
          </a:p>
          <a:p>
            <a:pPr marL="0" indent="0">
              <a:buNone/>
            </a:pPr>
            <a:r>
              <a:rPr lang="en-US" altLang="zh-CN" b="0" i="0" dirty="0">
                <a:solidFill>
                  <a:srgbClr val="121212"/>
                </a:solidFill>
                <a:effectLst/>
                <a:latin typeface="-apple-system"/>
              </a:rPr>
              <a:t>*</a:t>
            </a:r>
            <a:r>
              <a:rPr lang="zh-CN" altLang="en-US" b="0" i="0" dirty="0">
                <a:solidFill>
                  <a:srgbClr val="121212"/>
                </a:solidFill>
                <a:effectLst/>
                <a:latin typeface="-apple-system"/>
              </a:rPr>
              <a:t>提一下：</a:t>
            </a:r>
            <a:r>
              <a:rPr lang="en-US" altLang="zh-CN" b="0" i="0" dirty="0">
                <a:solidFill>
                  <a:srgbClr val="121212"/>
                </a:solidFill>
                <a:effectLst/>
                <a:latin typeface="-apple-system"/>
              </a:rPr>
              <a:t>VAE</a:t>
            </a:r>
            <a:r>
              <a:rPr lang="zh-CN" altLang="en-US" b="0" i="0" dirty="0">
                <a:solidFill>
                  <a:srgbClr val="121212"/>
                </a:solidFill>
                <a:effectLst/>
                <a:latin typeface="-apple-system"/>
              </a:rPr>
              <a:t>里面</a:t>
            </a:r>
            <a:r>
              <a:rPr lang="en-US" altLang="zh-CN" b="0" i="0" dirty="0">
                <a:solidFill>
                  <a:srgbClr val="121212"/>
                </a:solidFill>
                <a:effectLst/>
                <a:latin typeface="-apple-system"/>
              </a:rPr>
              <a:t>encoder</a:t>
            </a:r>
            <a:r>
              <a:rPr lang="zh-CN" altLang="en-US" b="0" i="0" dirty="0">
                <a:solidFill>
                  <a:srgbClr val="121212"/>
                </a:solidFill>
                <a:effectLst/>
                <a:latin typeface="-apple-system"/>
              </a:rPr>
              <a:t>那边的</a:t>
            </a:r>
            <a:r>
              <a:rPr lang="en-US" altLang="zh-CN" b="0" i="0" dirty="0">
                <a:solidFill>
                  <a:srgbClr val="121212"/>
                </a:solidFill>
                <a:effectLst/>
                <a:latin typeface="-apple-system"/>
              </a:rPr>
              <a:t>q(</a:t>
            </a:r>
            <a:r>
              <a:rPr lang="en-US" altLang="zh-CN" b="0" i="0" dirty="0" err="1">
                <a:solidFill>
                  <a:srgbClr val="121212"/>
                </a:solidFill>
                <a:effectLst/>
                <a:latin typeface="-apple-system"/>
              </a:rPr>
              <a:t>z|x</a:t>
            </a:r>
            <a:r>
              <a:rPr lang="en-US" altLang="zh-CN" b="0" i="0" dirty="0">
                <a:solidFill>
                  <a:srgbClr val="121212"/>
                </a:solidFill>
                <a:effectLst/>
                <a:latin typeface="-apple-system"/>
              </a:rPr>
              <a:t>)</a:t>
            </a:r>
            <a:r>
              <a:rPr lang="zh-CN" altLang="en-US" b="0" i="0" dirty="0">
                <a:solidFill>
                  <a:srgbClr val="121212"/>
                </a:solidFill>
                <a:effectLst/>
                <a:latin typeface="-apple-system"/>
              </a:rPr>
              <a:t>是叫变分后验</a:t>
            </a:r>
            <a:endParaRPr lang="en-US" altLang="zh-CN" b="0" i="0" dirty="0">
              <a:solidFill>
                <a:srgbClr val="121212"/>
              </a:solidFill>
              <a:effectLst/>
              <a:latin typeface="-apple-system"/>
            </a:endParaRPr>
          </a:p>
          <a:p>
            <a:pPr marL="0" indent="0">
              <a:buNone/>
            </a:pPr>
            <a:r>
              <a:rPr lang="en-US" altLang="zh-CN" b="0" i="0" dirty="0">
                <a:solidFill>
                  <a:srgbClr val="121212"/>
                </a:solidFill>
                <a:effectLst/>
                <a:latin typeface="-apple-system"/>
              </a:rPr>
              <a:t>*flow-based</a:t>
            </a:r>
            <a:r>
              <a:rPr lang="zh-CN" altLang="en-US" b="0" i="0" dirty="0">
                <a:solidFill>
                  <a:srgbClr val="121212"/>
                </a:solidFill>
                <a:effectLst/>
                <a:latin typeface="-apple-system"/>
              </a:rPr>
              <a:t>是函数求逆</a:t>
            </a:r>
            <a:endParaRPr lang="en-US" altLang="zh-CN" b="0" i="0" dirty="0">
              <a:solidFill>
                <a:srgbClr val="121212"/>
              </a:solidFill>
              <a:effectLst/>
              <a:latin typeface="-apple-system"/>
            </a:endParaRPr>
          </a:p>
          <a:p>
            <a:pPr marL="0" indent="0">
              <a:buNone/>
            </a:pPr>
            <a:r>
              <a:rPr lang="en-US" altLang="zh-CN" b="0" i="0" dirty="0">
                <a:solidFill>
                  <a:srgbClr val="121212"/>
                </a:solidFill>
                <a:effectLst/>
                <a:latin typeface="-apple-system"/>
              </a:rPr>
              <a:t>*Diffusion</a:t>
            </a:r>
            <a:r>
              <a:rPr lang="zh-CN" altLang="en-US" b="0" i="0" dirty="0">
                <a:solidFill>
                  <a:srgbClr val="121212"/>
                </a:solidFill>
                <a:effectLst/>
                <a:latin typeface="-apple-system"/>
              </a:rPr>
              <a:t>的隐变量</a:t>
            </a:r>
            <a:r>
              <a:rPr lang="en-US" altLang="zh-CN" b="0" i="0" dirty="0">
                <a:solidFill>
                  <a:srgbClr val="121212"/>
                </a:solidFill>
                <a:effectLst/>
                <a:latin typeface="-apple-system"/>
              </a:rPr>
              <a:t>z(latent code z))</a:t>
            </a:r>
            <a:r>
              <a:rPr lang="zh-CN" altLang="en-US" b="0" i="0" dirty="0">
                <a:solidFill>
                  <a:srgbClr val="121212"/>
                </a:solidFill>
                <a:effectLst/>
                <a:latin typeface="-apple-system"/>
              </a:rPr>
              <a:t>和原图是同尺寸大小的。</a:t>
            </a:r>
            <a:endParaRPr lang="zh-CN" altLang="en-US" dirty="0"/>
          </a:p>
        </p:txBody>
      </p:sp>
      <p:sp>
        <p:nvSpPr>
          <p:cNvPr id="4" name="灯片编号占位符 3"/>
          <p:cNvSpPr>
            <a:spLocks noGrp="1"/>
          </p:cNvSpPr>
          <p:nvPr>
            <p:ph type="sldNum" sz="quarter" idx="5"/>
          </p:nvPr>
        </p:nvSpPr>
        <p:spPr/>
        <p:txBody>
          <a:bodyPr/>
          <a:lstStyle/>
          <a:p>
            <a:fld id="{8689FBA5-08DD-4B42-A6EC-7F92D0C18912}" type="slidenum">
              <a:rPr lang="zh-CN" altLang="en-US" smtClean="0"/>
              <a:t>8</a:t>
            </a:fld>
            <a:endParaRPr lang="zh-CN" altLang="en-US"/>
          </a:p>
        </p:txBody>
      </p:sp>
    </p:spTree>
    <p:extLst>
      <p:ext uri="{BB962C8B-B14F-4D97-AF65-F5344CB8AC3E}">
        <p14:creationId xmlns:p14="http://schemas.microsoft.com/office/powerpoint/2010/main" val="438071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689FBA5-08DD-4B42-A6EC-7F92D0C18912}" type="slidenum">
              <a:rPr lang="zh-CN" altLang="en-US" smtClean="0"/>
              <a:t>10</a:t>
            </a:fld>
            <a:endParaRPr lang="zh-CN" altLang="en-US"/>
          </a:p>
        </p:txBody>
      </p:sp>
    </p:spTree>
    <p:extLst>
      <p:ext uri="{BB962C8B-B14F-4D97-AF65-F5344CB8AC3E}">
        <p14:creationId xmlns:p14="http://schemas.microsoft.com/office/powerpoint/2010/main" val="3469214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损失函数（</a:t>
            </a:r>
            <a:r>
              <a:rPr lang="en-US" altLang="zh-CN" b="0" i="0" dirty="0">
                <a:solidFill>
                  <a:srgbClr val="121212"/>
                </a:solidFill>
                <a:effectLst/>
                <a:latin typeface="-apple-system"/>
              </a:rPr>
              <a:t>loss function</a:t>
            </a:r>
            <a:r>
              <a:rPr lang="zh-CN" altLang="en-US" b="0" i="0" dirty="0">
                <a:solidFill>
                  <a:srgbClr val="121212"/>
                </a:solidFill>
                <a:effectLst/>
                <a:latin typeface="-apple-system"/>
              </a:rPr>
              <a:t>）就是用来度量模型的预测值</a:t>
            </a:r>
            <a:r>
              <a:rPr lang="en-US" altLang="zh-CN" b="0" i="0" dirty="0">
                <a:solidFill>
                  <a:srgbClr val="121212"/>
                </a:solidFill>
                <a:effectLst/>
                <a:latin typeface="-apple-system"/>
              </a:rPr>
              <a:t>f(x)</a:t>
            </a:r>
            <a:r>
              <a:rPr lang="zh-CN" altLang="en-US" b="0" i="0" dirty="0">
                <a:solidFill>
                  <a:srgbClr val="121212"/>
                </a:solidFill>
                <a:effectLst/>
                <a:latin typeface="-apple-system"/>
              </a:rPr>
              <a:t>与真实值</a:t>
            </a:r>
            <a:r>
              <a:rPr lang="en-US" altLang="zh-CN" b="0" i="0" dirty="0">
                <a:solidFill>
                  <a:srgbClr val="121212"/>
                </a:solidFill>
                <a:effectLst/>
                <a:latin typeface="-apple-system"/>
              </a:rPr>
              <a:t>Y</a:t>
            </a:r>
            <a:r>
              <a:rPr lang="zh-CN" altLang="en-US" b="0" i="0" dirty="0">
                <a:solidFill>
                  <a:srgbClr val="121212"/>
                </a:solidFill>
                <a:effectLst/>
                <a:latin typeface="-apple-system"/>
              </a:rPr>
              <a:t>的差异程度的运算函数，它是一个非负实值函数，通常使用</a:t>
            </a:r>
            <a:r>
              <a:rPr lang="en-US" altLang="zh-CN" b="0" i="0" dirty="0">
                <a:solidFill>
                  <a:srgbClr val="121212"/>
                </a:solidFill>
                <a:effectLst/>
                <a:latin typeface="-apple-system"/>
              </a:rPr>
              <a:t>L(Y, f(x))</a:t>
            </a:r>
            <a:r>
              <a:rPr lang="zh-CN" altLang="en-US" b="0" i="0" dirty="0">
                <a:solidFill>
                  <a:srgbClr val="121212"/>
                </a:solidFill>
                <a:effectLst/>
                <a:latin typeface="-apple-system"/>
              </a:rPr>
              <a:t>来表示，损失函数越小，模型的鲁棒性就越好。</a:t>
            </a:r>
            <a:endParaRPr lang="en-US" altLang="zh-CN" b="0" i="0" dirty="0">
              <a:solidFill>
                <a:srgbClr val="121212"/>
              </a:solidFill>
              <a:effectLst/>
              <a:latin typeface="-apple-system"/>
            </a:endParaRPr>
          </a:p>
          <a:p>
            <a:r>
              <a:rPr lang="zh-CN" altLang="en-US" b="0" i="0" dirty="0">
                <a:solidFill>
                  <a:srgbClr val="121212"/>
                </a:solidFill>
                <a:effectLst/>
                <a:latin typeface="-apple-system"/>
              </a:rPr>
              <a:t>损失函数使用主要是在模型的训练阶段，每个批次的训练数据送入模型后，通过前向传播输出预测值，然后损失函数会计算出预测值和真实值之间的差异值，也就是损失值。得到损失值之后，模型通过反向传播去更新各个参数，来降低真实值与预测值之间的损失，使得模型生成的预测值往真实值方向靠拢，从而达到学习的目的。</a:t>
            </a:r>
            <a:endParaRPr lang="en-US" altLang="zh-CN" b="0" i="0" dirty="0">
              <a:solidFill>
                <a:srgbClr val="121212"/>
              </a:solidFill>
              <a:effectLst/>
              <a:latin typeface="-apple-system"/>
            </a:endParaRPr>
          </a:p>
          <a:p>
            <a:r>
              <a:rPr lang="en-US" altLang="zh-CN" b="0" i="0" dirty="0">
                <a:solidFill>
                  <a:srgbClr val="121212"/>
                </a:solidFill>
                <a:effectLst/>
                <a:latin typeface="-apple-system"/>
              </a:rPr>
              <a:t>Ref: </a:t>
            </a:r>
            <a:r>
              <a:rPr lang="zh-CN" altLang="en-US" b="0" i="0" dirty="0">
                <a:solidFill>
                  <a:srgbClr val="121212"/>
                </a:solidFill>
                <a:effectLst/>
                <a:latin typeface="-apple-system"/>
              </a:rPr>
              <a:t>损失函数（</a:t>
            </a:r>
            <a:r>
              <a:rPr lang="en-US" altLang="zh-CN" b="0" i="0" dirty="0">
                <a:solidFill>
                  <a:srgbClr val="121212"/>
                </a:solidFill>
                <a:effectLst/>
                <a:latin typeface="-apple-system"/>
              </a:rPr>
              <a:t>Loss Function</a:t>
            </a:r>
            <a:r>
              <a:rPr lang="zh-CN" altLang="en-US" b="0" i="0" dirty="0">
                <a:solidFill>
                  <a:srgbClr val="121212"/>
                </a:solidFill>
                <a:effectLst/>
                <a:latin typeface="-apple-system"/>
              </a:rPr>
              <a:t>） </a:t>
            </a:r>
            <a:r>
              <a:rPr lang="en-US" altLang="zh-CN" b="0" i="0" dirty="0">
                <a:solidFill>
                  <a:srgbClr val="121212"/>
                </a:solidFill>
                <a:effectLst/>
                <a:latin typeface="-apple-system"/>
              </a:rPr>
              <a:t>- </a:t>
            </a:r>
            <a:r>
              <a:rPr lang="zh-CN" altLang="en-US" b="0" i="0" dirty="0">
                <a:solidFill>
                  <a:srgbClr val="121212"/>
                </a:solidFill>
                <a:effectLst/>
                <a:latin typeface="-apple-system"/>
              </a:rPr>
              <a:t>杰奏的文章 </a:t>
            </a:r>
            <a:r>
              <a:rPr lang="en-US" altLang="zh-CN" b="0" i="0" dirty="0">
                <a:solidFill>
                  <a:srgbClr val="121212"/>
                </a:solidFill>
                <a:effectLst/>
                <a:latin typeface="-apple-system"/>
              </a:rPr>
              <a:t>- </a:t>
            </a:r>
            <a:r>
              <a:rPr lang="zh-CN" altLang="en-US" b="0" i="0" dirty="0">
                <a:solidFill>
                  <a:srgbClr val="121212"/>
                </a:solidFill>
                <a:effectLst/>
                <a:latin typeface="-apple-system"/>
              </a:rPr>
              <a:t>知乎 </a:t>
            </a:r>
            <a:r>
              <a:rPr lang="en-US" altLang="zh-CN" b="0" i="0" dirty="0">
                <a:solidFill>
                  <a:srgbClr val="121212"/>
                </a:solidFill>
                <a:effectLst/>
                <a:latin typeface="-apple-system"/>
              </a:rPr>
              <a:t>https://zhuanlan.zhihu.com/p/261059231</a:t>
            </a:r>
          </a:p>
          <a:p>
            <a:r>
              <a:rPr lang="en-US" altLang="zh-CN" b="0" i="0" dirty="0">
                <a:solidFill>
                  <a:srgbClr val="121212"/>
                </a:solidFill>
                <a:effectLst/>
                <a:latin typeface="-apple-system"/>
              </a:rPr>
              <a:t>Z</a:t>
            </a:r>
            <a:r>
              <a:rPr lang="zh-CN" altLang="en-US" b="0" i="0" dirty="0">
                <a:solidFill>
                  <a:srgbClr val="121212"/>
                </a:solidFill>
                <a:effectLst/>
                <a:latin typeface="-apple-system"/>
              </a:rPr>
              <a:t>含有数据信息 也含有噪声 因此除了能被</a:t>
            </a:r>
            <a:r>
              <a:rPr lang="en-US" altLang="zh-CN" b="0" i="0" dirty="0">
                <a:solidFill>
                  <a:srgbClr val="121212"/>
                </a:solidFill>
                <a:effectLst/>
                <a:latin typeface="-apple-system"/>
              </a:rPr>
              <a:t>decoder</a:t>
            </a:r>
            <a:r>
              <a:rPr lang="zh-CN" altLang="en-US" b="0" i="0" dirty="0">
                <a:solidFill>
                  <a:srgbClr val="121212"/>
                </a:solidFill>
                <a:effectLst/>
                <a:latin typeface="-apple-system"/>
              </a:rPr>
              <a:t>还原为近似输入的样本数据之外 还能用于生成新的数据</a:t>
            </a:r>
            <a:endParaRPr lang="zh-CN" altLang="en-US" dirty="0"/>
          </a:p>
        </p:txBody>
      </p:sp>
      <p:sp>
        <p:nvSpPr>
          <p:cNvPr id="4" name="灯片编号占位符 3"/>
          <p:cNvSpPr>
            <a:spLocks noGrp="1"/>
          </p:cNvSpPr>
          <p:nvPr>
            <p:ph type="sldNum" sz="quarter" idx="5"/>
          </p:nvPr>
        </p:nvSpPr>
        <p:spPr/>
        <p:txBody>
          <a:bodyPr/>
          <a:lstStyle/>
          <a:p>
            <a:fld id="{8689FBA5-08DD-4B42-A6EC-7F92D0C18912}" type="slidenum">
              <a:rPr lang="zh-CN" altLang="en-US" smtClean="0"/>
              <a:t>11</a:t>
            </a:fld>
            <a:endParaRPr lang="zh-CN" altLang="en-US"/>
          </a:p>
        </p:txBody>
      </p:sp>
    </p:spTree>
    <p:extLst>
      <p:ext uri="{BB962C8B-B14F-4D97-AF65-F5344CB8AC3E}">
        <p14:creationId xmlns:p14="http://schemas.microsoft.com/office/powerpoint/2010/main" val="1796651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b="0" i="0" dirty="0">
                <a:solidFill>
                  <a:srgbClr val="121212"/>
                </a:solidFill>
                <a:effectLst/>
                <a:latin typeface="-apple-system"/>
              </a:rPr>
              <a:t>我们需要假设</a:t>
            </a:r>
            <a:r>
              <a:rPr lang="en-US" altLang="zh-CN" b="0" i="0" dirty="0">
                <a:solidFill>
                  <a:srgbClr val="121212"/>
                </a:solidFill>
                <a:effectLst/>
                <a:latin typeface="-apple-system"/>
              </a:rPr>
              <a:t>P(X)</a:t>
            </a:r>
            <a:r>
              <a:rPr lang="zh-CN" altLang="en-US" b="0" i="0" dirty="0">
                <a:solidFill>
                  <a:srgbClr val="121212"/>
                </a:solidFill>
                <a:effectLst/>
                <a:latin typeface="-apple-system"/>
              </a:rPr>
              <a:t>服从某种分布，对于连续数据最常用的就是高斯分布 </a:t>
            </a:r>
            <a:r>
              <a:rPr lang="en-US" altLang="zh-CN" b="0" i="0" dirty="0">
                <a:solidFill>
                  <a:srgbClr val="121212"/>
                </a:solidFill>
                <a:effectLst/>
                <a:latin typeface="-apple-system"/>
              </a:rPr>
              <a:t>N(μ,σ2) </a:t>
            </a:r>
            <a:r>
              <a:rPr lang="zh-CN" altLang="en-US" b="0" i="0" dirty="0">
                <a:solidFill>
                  <a:srgbClr val="121212"/>
                </a:solidFill>
                <a:effectLst/>
                <a:latin typeface="-apple-system"/>
              </a:rPr>
              <a:t>。当 </a:t>
            </a:r>
            <a:r>
              <a:rPr lang="en-US" altLang="zh-CN" b="0" i="0" dirty="0">
                <a:solidFill>
                  <a:srgbClr val="121212"/>
                </a:solidFill>
                <a:effectLst/>
                <a:latin typeface="-apple-system"/>
              </a:rPr>
              <a:t>P(X) </a:t>
            </a:r>
            <a:r>
              <a:rPr lang="zh-CN" altLang="en-US" b="0" i="0" dirty="0">
                <a:solidFill>
                  <a:srgbClr val="121212"/>
                </a:solidFill>
                <a:effectLst/>
                <a:latin typeface="-apple-system"/>
              </a:rPr>
              <a:t>的分布确定后，概率分布估计问题就转化为了参数估计问题。</a:t>
            </a:r>
            <a:endParaRPr lang="zh-CN" altLang="en-US" b="0" dirty="0"/>
          </a:p>
        </p:txBody>
      </p:sp>
      <p:sp>
        <p:nvSpPr>
          <p:cNvPr id="4" name="灯片编号占位符 3"/>
          <p:cNvSpPr>
            <a:spLocks noGrp="1"/>
          </p:cNvSpPr>
          <p:nvPr>
            <p:ph type="sldNum" sz="quarter" idx="5"/>
          </p:nvPr>
        </p:nvSpPr>
        <p:spPr/>
        <p:txBody>
          <a:bodyPr/>
          <a:lstStyle/>
          <a:p>
            <a:fld id="{8689FBA5-08DD-4B42-A6EC-7F92D0C18912}" type="slidenum">
              <a:rPr lang="zh-CN" altLang="en-US" smtClean="0"/>
              <a:t>13</a:t>
            </a:fld>
            <a:endParaRPr lang="zh-CN" altLang="en-US"/>
          </a:p>
        </p:txBody>
      </p:sp>
    </p:spTree>
    <p:extLst>
      <p:ext uri="{BB962C8B-B14F-4D97-AF65-F5344CB8AC3E}">
        <p14:creationId xmlns:p14="http://schemas.microsoft.com/office/powerpoint/2010/main" val="1700444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用隐变量模型把概率密度估计问题转化函数逼近问题，函数逼近问题更加容易求解。隐变量模型背后的关键思想是：任何一个概率分布经过一个足够复杂的函数后可以映射到任意概率分布。</a:t>
            </a:r>
            <a:endParaRPr lang="en-US" altLang="zh-CN" dirty="0"/>
          </a:p>
          <a:p>
            <a:pPr marL="228600" indent="-228600">
              <a:buAutoNum type="arabicPeriod"/>
            </a:pPr>
            <a:r>
              <a:rPr lang="zh-CN" altLang="en-US" dirty="0"/>
              <a:t>用蒙特卡洛采样求积分，会有两个问题：需要采样次数多才能有比较好的优化；度量标准问题</a:t>
            </a:r>
            <a:endParaRPr lang="en-US" altLang="zh-CN" dirty="0"/>
          </a:p>
          <a:p>
            <a:pPr marL="228600" indent="-228600">
              <a:buAutoNum type="arabicPeriod"/>
            </a:pPr>
            <a:r>
              <a:rPr lang="zh-CN" altLang="en-US" dirty="0"/>
              <a:t>为了解决蒙特卡洛采样的这两个问题，</a:t>
            </a:r>
            <a:r>
              <a:rPr lang="en-US" altLang="zh-CN" dirty="0"/>
              <a:t>VAE</a:t>
            </a:r>
            <a:r>
              <a:rPr lang="zh-CN" altLang="en-US" dirty="0"/>
              <a:t>做的是缩小隐变量</a:t>
            </a:r>
            <a:r>
              <a:rPr lang="en-US" altLang="zh-CN" dirty="0"/>
              <a:t>z</a:t>
            </a:r>
            <a:r>
              <a:rPr lang="zh-CN" altLang="en-US" dirty="0"/>
              <a:t>的取值空间</a:t>
            </a:r>
            <a:r>
              <a:rPr lang="en-US" altLang="zh-CN" dirty="0"/>
              <a:t>(z</a:t>
            </a:r>
            <a:r>
              <a:rPr lang="zh-CN" altLang="en-US" b="0" i="0" dirty="0">
                <a:solidFill>
                  <a:srgbClr val="121212"/>
                </a:solidFill>
                <a:effectLst/>
                <a:latin typeface="-apple-system"/>
              </a:rPr>
              <a:t>从后验概率分布</a:t>
            </a:r>
            <a:r>
              <a:rPr lang="en-US" altLang="zh-CN" b="0" i="0" dirty="0">
                <a:solidFill>
                  <a:srgbClr val="121212"/>
                </a:solidFill>
                <a:effectLst/>
                <a:latin typeface="-apple-system"/>
              </a:rPr>
              <a:t>p(</a:t>
            </a:r>
            <a:r>
              <a:rPr lang="en-US" altLang="zh-CN" b="0" i="0" dirty="0" err="1">
                <a:solidFill>
                  <a:srgbClr val="121212"/>
                </a:solidFill>
                <a:effectLst/>
                <a:latin typeface="-apple-system"/>
              </a:rPr>
              <a:t>z|x</a:t>
            </a:r>
            <a:r>
              <a:rPr lang="en-US" altLang="zh-CN" b="0" i="0" dirty="0">
                <a:solidFill>
                  <a:srgbClr val="121212"/>
                </a:solidFill>
                <a:effectLst/>
                <a:latin typeface="-apple-system"/>
              </a:rPr>
              <a:t>) </a:t>
            </a:r>
            <a:r>
              <a:rPr lang="zh-CN" altLang="en-US" b="0" i="0" dirty="0">
                <a:solidFill>
                  <a:srgbClr val="121212"/>
                </a:solidFill>
                <a:effectLst/>
                <a:latin typeface="-apple-system"/>
              </a:rPr>
              <a:t>中采样</a:t>
            </a:r>
            <a:r>
              <a:rPr lang="en-US" altLang="zh-CN" b="0" i="0" dirty="0">
                <a:solidFill>
                  <a:srgbClr val="121212"/>
                </a:solidFill>
                <a:effectLst/>
                <a:latin typeface="-apple-system"/>
              </a:rPr>
              <a:t>; </a:t>
            </a:r>
            <a:r>
              <a:rPr lang="zh-CN" altLang="en-US" b="0" i="0" dirty="0">
                <a:solidFill>
                  <a:srgbClr val="121212"/>
                </a:solidFill>
                <a:effectLst/>
                <a:latin typeface="-apple-system"/>
              </a:rPr>
              <a:t>为了求</a:t>
            </a:r>
            <a:r>
              <a:rPr lang="en-US" altLang="zh-CN" b="0" i="0" dirty="0">
                <a:solidFill>
                  <a:srgbClr val="121212"/>
                </a:solidFill>
                <a:effectLst/>
                <a:latin typeface="-apple-system"/>
              </a:rPr>
              <a:t>p(</a:t>
            </a:r>
            <a:r>
              <a:rPr lang="en-US" altLang="zh-CN" b="0" i="0" dirty="0" err="1">
                <a:solidFill>
                  <a:srgbClr val="121212"/>
                </a:solidFill>
                <a:effectLst/>
                <a:latin typeface="-apple-system"/>
              </a:rPr>
              <a:t>z|x</a:t>
            </a:r>
            <a:r>
              <a:rPr lang="en-US" altLang="zh-CN" b="0" i="0" dirty="0">
                <a:solidFill>
                  <a:srgbClr val="121212"/>
                </a:solidFill>
                <a:effectLst/>
                <a:latin typeface="-apple-system"/>
              </a:rPr>
              <a:t>) </a:t>
            </a:r>
            <a:r>
              <a:rPr lang="zh-CN" altLang="en-US" b="0" i="0" dirty="0">
                <a:solidFill>
                  <a:srgbClr val="121212"/>
                </a:solidFill>
                <a:effectLst/>
                <a:latin typeface="-apple-system"/>
              </a:rPr>
              <a:t>会用变分法求，而变分后验</a:t>
            </a:r>
            <a:r>
              <a:rPr lang="en-US" altLang="zh-CN" b="0" i="0" dirty="0">
                <a:solidFill>
                  <a:srgbClr val="121212"/>
                </a:solidFill>
                <a:effectLst/>
                <a:latin typeface="-apple-system"/>
              </a:rPr>
              <a:t>q(</a:t>
            </a:r>
            <a:r>
              <a:rPr lang="en-US" altLang="zh-CN" b="0" i="0" dirty="0" err="1">
                <a:solidFill>
                  <a:srgbClr val="121212"/>
                </a:solidFill>
                <a:effectLst/>
                <a:latin typeface="-apple-system"/>
              </a:rPr>
              <a:t>z|x</a:t>
            </a:r>
            <a:r>
              <a:rPr lang="en-US" altLang="zh-CN" b="0" i="0" dirty="0">
                <a:solidFill>
                  <a:srgbClr val="121212"/>
                </a:solidFill>
                <a:effectLst/>
                <a:latin typeface="-apple-system"/>
              </a:rPr>
              <a:t>)</a:t>
            </a:r>
            <a:r>
              <a:rPr lang="zh-CN" altLang="en-US" b="0" i="0" dirty="0">
                <a:solidFill>
                  <a:srgbClr val="121212"/>
                </a:solidFill>
                <a:effectLst/>
                <a:latin typeface="-apple-system"/>
              </a:rPr>
              <a:t>很难选择</a:t>
            </a:r>
            <a:r>
              <a:rPr lang="en-US" altLang="zh-CN" dirty="0"/>
              <a:t>)</a:t>
            </a:r>
            <a:r>
              <a:rPr lang="zh-CN" altLang="en-US" dirty="0"/>
              <a:t>；</a:t>
            </a:r>
            <a:r>
              <a:rPr lang="en-US" altLang="zh-CN" dirty="0"/>
              <a:t>GAN</a:t>
            </a:r>
            <a:r>
              <a:rPr lang="zh-CN" altLang="en-US" dirty="0"/>
              <a:t>是学习这个度量标准。</a:t>
            </a:r>
            <a:endParaRPr lang="en-US" altLang="zh-CN" dirty="0"/>
          </a:p>
          <a:p>
            <a:pPr marL="228600" indent="-228600">
              <a:buAutoNum type="arabicPeriod"/>
            </a:pPr>
            <a:r>
              <a:rPr lang="en-US" altLang="zh-CN" dirty="0"/>
              <a:t>VAE</a:t>
            </a:r>
            <a:r>
              <a:rPr lang="zh-CN" altLang="en-US" dirty="0"/>
              <a:t>有个中文名叫变分自编码器，</a:t>
            </a:r>
            <a:r>
              <a:rPr lang="zh-CN" altLang="en-US" b="0" i="0" dirty="0">
                <a:solidFill>
                  <a:srgbClr val="121212"/>
                </a:solidFill>
                <a:effectLst/>
                <a:latin typeface="-apple-system"/>
              </a:rPr>
              <a:t>变分推断可以用另一个分布 </a:t>
            </a:r>
            <a:r>
              <a:rPr lang="en-US" altLang="zh-CN" b="0" i="0" dirty="0" err="1">
                <a:solidFill>
                  <a:srgbClr val="121212"/>
                </a:solidFill>
                <a:effectLst/>
                <a:latin typeface="-apple-system"/>
              </a:rPr>
              <a:t>qθ</a:t>
            </a:r>
            <a:r>
              <a:rPr lang="en-US" altLang="zh-CN" b="0" i="0" dirty="0">
                <a:solidFill>
                  <a:srgbClr val="121212"/>
                </a:solidFill>
                <a:effectLst/>
                <a:latin typeface="-apple-system"/>
              </a:rPr>
              <a:t>(</a:t>
            </a:r>
            <a:r>
              <a:rPr lang="en-US" altLang="zh-CN" b="0" i="0" dirty="0" err="1">
                <a:solidFill>
                  <a:srgbClr val="121212"/>
                </a:solidFill>
                <a:effectLst/>
                <a:latin typeface="-apple-system"/>
              </a:rPr>
              <a:t>z|x</a:t>
            </a:r>
            <a:r>
              <a:rPr lang="en-US" altLang="zh-CN" b="0" i="0" dirty="0">
                <a:solidFill>
                  <a:srgbClr val="121212"/>
                </a:solidFill>
                <a:effectLst/>
                <a:latin typeface="-apple-system"/>
              </a:rPr>
              <a:t>) </a:t>
            </a:r>
            <a:r>
              <a:rPr lang="zh-CN" altLang="en-US" b="0" i="0" dirty="0">
                <a:solidFill>
                  <a:srgbClr val="121212"/>
                </a:solidFill>
                <a:effectLst/>
                <a:latin typeface="-apple-system"/>
              </a:rPr>
              <a:t>近似估计 </a:t>
            </a:r>
            <a:r>
              <a:rPr lang="en-US" altLang="zh-CN" b="0" i="0" dirty="0">
                <a:solidFill>
                  <a:srgbClr val="121212"/>
                </a:solidFill>
                <a:effectLst/>
                <a:latin typeface="-apple-system"/>
              </a:rPr>
              <a:t>p(</a:t>
            </a:r>
            <a:r>
              <a:rPr lang="en-US" altLang="zh-CN" b="0" i="0" dirty="0" err="1">
                <a:solidFill>
                  <a:srgbClr val="121212"/>
                </a:solidFill>
                <a:effectLst/>
                <a:latin typeface="-apple-system"/>
              </a:rPr>
              <a:t>z|x</a:t>
            </a:r>
            <a:r>
              <a:rPr lang="en-US" altLang="zh-CN" b="0" i="0" dirty="0">
                <a:solidFill>
                  <a:srgbClr val="121212"/>
                </a:solidFill>
                <a:effectLst/>
                <a:latin typeface="-apple-system"/>
              </a:rPr>
              <a:t>) </a:t>
            </a:r>
            <a:r>
              <a:rPr lang="zh-CN" altLang="en-US" b="0" i="0" dirty="0">
                <a:solidFill>
                  <a:srgbClr val="121212"/>
                </a:solidFill>
                <a:effectLst/>
                <a:latin typeface="-apple-system"/>
              </a:rPr>
              <a:t>，然后从 </a:t>
            </a:r>
            <a:r>
              <a:rPr lang="en-US" altLang="zh-CN" b="0" i="0" dirty="0" err="1">
                <a:solidFill>
                  <a:srgbClr val="121212"/>
                </a:solidFill>
                <a:effectLst/>
                <a:latin typeface="-apple-system"/>
              </a:rPr>
              <a:t>qθ</a:t>
            </a:r>
            <a:r>
              <a:rPr lang="en-US" altLang="zh-CN" b="0" i="0" dirty="0">
                <a:solidFill>
                  <a:srgbClr val="121212"/>
                </a:solidFill>
                <a:effectLst/>
                <a:latin typeface="-apple-system"/>
              </a:rPr>
              <a:t>(</a:t>
            </a:r>
            <a:r>
              <a:rPr lang="en-US" altLang="zh-CN" b="0" i="0" dirty="0" err="1">
                <a:solidFill>
                  <a:srgbClr val="121212"/>
                </a:solidFill>
                <a:effectLst/>
                <a:latin typeface="-apple-system"/>
              </a:rPr>
              <a:t>z|x</a:t>
            </a:r>
            <a:r>
              <a:rPr lang="en-US" altLang="zh-CN" b="0" i="0" dirty="0">
                <a:solidFill>
                  <a:srgbClr val="121212"/>
                </a:solidFill>
                <a:effectLst/>
                <a:latin typeface="-apple-system"/>
              </a:rPr>
              <a:t>) </a:t>
            </a:r>
            <a:r>
              <a:rPr lang="zh-CN" altLang="en-US" b="0" i="0" dirty="0">
                <a:solidFill>
                  <a:srgbClr val="121212"/>
                </a:solidFill>
                <a:effectLst/>
                <a:latin typeface="-apple-system"/>
              </a:rPr>
              <a:t>中采样来近似从 </a:t>
            </a:r>
            <a:r>
              <a:rPr lang="en-US" altLang="zh-CN" b="0" i="0" dirty="0">
                <a:solidFill>
                  <a:srgbClr val="121212"/>
                </a:solidFill>
                <a:effectLst/>
                <a:latin typeface="-apple-system"/>
              </a:rPr>
              <a:t>p(</a:t>
            </a:r>
            <a:r>
              <a:rPr lang="en-US" altLang="zh-CN" b="0" i="0" dirty="0" err="1">
                <a:solidFill>
                  <a:srgbClr val="121212"/>
                </a:solidFill>
                <a:effectLst/>
                <a:latin typeface="-apple-system"/>
              </a:rPr>
              <a:t>z|X</a:t>
            </a:r>
            <a:r>
              <a:rPr lang="en-US" altLang="zh-CN" b="0" i="0" dirty="0">
                <a:solidFill>
                  <a:srgbClr val="121212"/>
                </a:solidFill>
                <a:effectLst/>
                <a:latin typeface="-apple-system"/>
              </a:rPr>
              <a:t>) </a:t>
            </a:r>
            <a:r>
              <a:rPr lang="zh-CN" altLang="en-US" b="0" i="0" dirty="0">
                <a:solidFill>
                  <a:srgbClr val="121212"/>
                </a:solidFill>
                <a:effectLst/>
                <a:latin typeface="-apple-system"/>
              </a:rPr>
              <a:t>中采样。这种方法是用一个函数近似另一个函数，用变分法的术语来说，可以看作从概率密度函数所在的函数空间到实数域 </a:t>
            </a:r>
            <a:r>
              <a:rPr lang="en-US" altLang="zh-CN" b="0" i="0" dirty="0">
                <a:solidFill>
                  <a:srgbClr val="121212"/>
                </a:solidFill>
                <a:effectLst/>
                <a:latin typeface="-apple-system"/>
              </a:rPr>
              <a:t>R </a:t>
            </a:r>
            <a:r>
              <a:rPr lang="zh-CN" altLang="en-US" b="0" i="0" dirty="0">
                <a:solidFill>
                  <a:srgbClr val="121212"/>
                </a:solidFill>
                <a:effectLst/>
                <a:latin typeface="-apple-system"/>
              </a:rPr>
              <a:t>的一个函数 </a:t>
            </a:r>
            <a:r>
              <a:rPr lang="en-US" altLang="zh-CN" b="0" i="0" dirty="0">
                <a:solidFill>
                  <a:srgbClr val="121212"/>
                </a:solidFill>
                <a:effectLst/>
                <a:latin typeface="-apple-system"/>
              </a:rPr>
              <a:t>f </a:t>
            </a:r>
            <a:r>
              <a:rPr lang="zh-CN" altLang="en-US" b="0" i="0" dirty="0">
                <a:solidFill>
                  <a:srgbClr val="121212"/>
                </a:solidFill>
                <a:effectLst/>
                <a:latin typeface="-apple-system"/>
              </a:rPr>
              <a:t>。自变量是 </a:t>
            </a:r>
            <a:r>
              <a:rPr lang="en-US" altLang="zh-CN" b="0" i="0" dirty="0" err="1">
                <a:solidFill>
                  <a:srgbClr val="121212"/>
                </a:solidFill>
                <a:effectLst/>
                <a:latin typeface="-apple-system"/>
              </a:rPr>
              <a:t>qθ</a:t>
            </a:r>
            <a:r>
              <a:rPr lang="en-US" altLang="zh-CN" b="0" i="0" dirty="0">
                <a:solidFill>
                  <a:srgbClr val="121212"/>
                </a:solidFill>
                <a:effectLst/>
                <a:latin typeface="-apple-system"/>
              </a:rPr>
              <a:t>(</a:t>
            </a:r>
            <a:r>
              <a:rPr lang="en-US" altLang="zh-CN" b="0" i="0" dirty="0" err="1">
                <a:solidFill>
                  <a:srgbClr val="121212"/>
                </a:solidFill>
                <a:effectLst/>
                <a:latin typeface="-apple-system"/>
              </a:rPr>
              <a:t>z|X</a:t>
            </a:r>
            <a:r>
              <a:rPr lang="en-US" altLang="zh-CN" b="0" i="0" dirty="0">
                <a:solidFill>
                  <a:srgbClr val="121212"/>
                </a:solidFill>
                <a:effectLst/>
                <a:latin typeface="-apple-system"/>
              </a:rPr>
              <a:t>) </a:t>
            </a:r>
            <a:r>
              <a:rPr lang="zh-CN" altLang="en-US" b="0" i="0" dirty="0">
                <a:solidFill>
                  <a:srgbClr val="121212"/>
                </a:solidFill>
                <a:effectLst/>
                <a:latin typeface="-apple-system"/>
              </a:rPr>
              <a:t>的密度函数，因变量是 </a:t>
            </a:r>
            <a:r>
              <a:rPr lang="en-US" altLang="zh-CN" b="0" i="0" dirty="0" err="1">
                <a:solidFill>
                  <a:srgbClr val="121212"/>
                </a:solidFill>
                <a:effectLst/>
                <a:latin typeface="-apple-system"/>
              </a:rPr>
              <a:t>qθ</a:t>
            </a:r>
            <a:r>
              <a:rPr lang="en-US" altLang="zh-CN" b="0" i="0" dirty="0">
                <a:solidFill>
                  <a:srgbClr val="121212"/>
                </a:solidFill>
                <a:effectLst/>
                <a:latin typeface="-apple-system"/>
              </a:rPr>
              <a:t>(</a:t>
            </a:r>
            <a:r>
              <a:rPr lang="en-US" altLang="zh-CN" b="0" i="0" dirty="0" err="1">
                <a:solidFill>
                  <a:srgbClr val="121212"/>
                </a:solidFill>
                <a:effectLst/>
                <a:latin typeface="-apple-system"/>
              </a:rPr>
              <a:t>z|X</a:t>
            </a:r>
            <a:r>
              <a:rPr lang="en-US" altLang="zh-CN" b="0" i="0" dirty="0">
                <a:solidFill>
                  <a:srgbClr val="121212"/>
                </a:solidFill>
                <a:effectLst/>
                <a:latin typeface="-apple-system"/>
              </a:rPr>
              <a:t>) </a:t>
            </a:r>
            <a:r>
              <a:rPr lang="zh-CN" altLang="en-US" b="0" i="0" dirty="0">
                <a:solidFill>
                  <a:srgbClr val="121212"/>
                </a:solidFill>
                <a:effectLst/>
                <a:latin typeface="-apple-system"/>
              </a:rPr>
              <a:t>与真实后验密度函数 </a:t>
            </a:r>
            <a:r>
              <a:rPr lang="en-US" altLang="zh-CN" b="0" i="0" dirty="0">
                <a:solidFill>
                  <a:srgbClr val="121212"/>
                </a:solidFill>
                <a:effectLst/>
                <a:latin typeface="-apple-system"/>
              </a:rPr>
              <a:t>p(</a:t>
            </a:r>
            <a:r>
              <a:rPr lang="en-US" altLang="zh-CN" b="0" i="0" dirty="0" err="1">
                <a:solidFill>
                  <a:srgbClr val="121212"/>
                </a:solidFill>
                <a:effectLst/>
                <a:latin typeface="-apple-system"/>
              </a:rPr>
              <a:t>z|X</a:t>
            </a:r>
            <a:r>
              <a:rPr lang="en-US" altLang="zh-CN" b="0" i="0" dirty="0">
                <a:solidFill>
                  <a:srgbClr val="121212"/>
                </a:solidFill>
                <a:effectLst/>
                <a:latin typeface="-apple-system"/>
              </a:rPr>
              <a:t>) </a:t>
            </a:r>
            <a:r>
              <a:rPr lang="zh-CN" altLang="en-US" b="0" i="0" dirty="0">
                <a:solidFill>
                  <a:srgbClr val="121212"/>
                </a:solidFill>
                <a:effectLst/>
                <a:latin typeface="-apple-system"/>
              </a:rPr>
              <a:t>的“距离”，而这个函数 </a:t>
            </a:r>
            <a:r>
              <a:rPr lang="en-US" altLang="zh-CN" b="0" i="0" dirty="0">
                <a:solidFill>
                  <a:srgbClr val="121212"/>
                </a:solidFill>
                <a:effectLst/>
                <a:latin typeface="-apple-system"/>
              </a:rPr>
              <a:t>f </a:t>
            </a:r>
            <a:r>
              <a:rPr lang="zh-CN" altLang="en-US" b="0" i="0" dirty="0">
                <a:solidFill>
                  <a:srgbClr val="121212"/>
                </a:solidFill>
                <a:effectLst/>
                <a:latin typeface="-apple-system"/>
              </a:rPr>
              <a:t>关于概率密度函数的“导数”就叫做变分。我们每次减小这个距离，让 </a:t>
            </a:r>
            <a:r>
              <a:rPr lang="en-US" altLang="zh-CN" b="0" i="0" dirty="0" err="1">
                <a:solidFill>
                  <a:srgbClr val="121212"/>
                </a:solidFill>
                <a:effectLst/>
                <a:latin typeface="-apple-system"/>
              </a:rPr>
              <a:t>qθ</a:t>
            </a:r>
            <a:r>
              <a:rPr lang="en-US" altLang="zh-CN" b="0" i="0" dirty="0">
                <a:solidFill>
                  <a:srgbClr val="121212"/>
                </a:solidFill>
                <a:effectLst/>
                <a:latin typeface="-apple-system"/>
              </a:rPr>
              <a:t>(</a:t>
            </a:r>
            <a:r>
              <a:rPr lang="en-US" altLang="zh-CN" b="0" i="0" dirty="0" err="1">
                <a:solidFill>
                  <a:srgbClr val="121212"/>
                </a:solidFill>
                <a:effectLst/>
                <a:latin typeface="-apple-system"/>
              </a:rPr>
              <a:t>z|X</a:t>
            </a:r>
            <a:r>
              <a:rPr lang="en-US" altLang="zh-CN" b="0" i="0" dirty="0">
                <a:solidFill>
                  <a:srgbClr val="121212"/>
                </a:solidFill>
                <a:effectLst/>
                <a:latin typeface="-apple-system"/>
              </a:rPr>
              <a:t>) </a:t>
            </a:r>
            <a:r>
              <a:rPr lang="zh-CN" altLang="en-US" b="0" i="0" dirty="0">
                <a:solidFill>
                  <a:srgbClr val="121212"/>
                </a:solidFill>
                <a:effectLst/>
                <a:latin typeface="-apple-system"/>
              </a:rPr>
              <a:t>接近真实的后验分布，就是让概率密度函数 </a:t>
            </a:r>
            <a:r>
              <a:rPr lang="en-US" altLang="zh-CN" b="0" i="0" dirty="0" err="1">
                <a:solidFill>
                  <a:srgbClr val="121212"/>
                </a:solidFill>
                <a:effectLst/>
                <a:latin typeface="-apple-system"/>
              </a:rPr>
              <a:t>qθ</a:t>
            </a:r>
            <a:r>
              <a:rPr lang="en-US" altLang="zh-CN" b="0" i="0" dirty="0">
                <a:solidFill>
                  <a:srgbClr val="121212"/>
                </a:solidFill>
                <a:effectLst/>
                <a:latin typeface="-apple-system"/>
              </a:rPr>
              <a:t>(</a:t>
            </a:r>
            <a:r>
              <a:rPr lang="en-US" altLang="zh-CN" b="0" i="0" dirty="0" err="1">
                <a:solidFill>
                  <a:srgbClr val="121212"/>
                </a:solidFill>
                <a:effectLst/>
                <a:latin typeface="-apple-system"/>
              </a:rPr>
              <a:t>z|X</a:t>
            </a:r>
            <a:r>
              <a:rPr lang="en-US" altLang="zh-CN" b="0" i="0" dirty="0">
                <a:solidFill>
                  <a:srgbClr val="121212"/>
                </a:solidFill>
                <a:effectLst/>
                <a:latin typeface="-apple-system"/>
              </a:rPr>
              <a:t>) </a:t>
            </a:r>
            <a:r>
              <a:rPr lang="zh-CN" altLang="en-US" b="0" i="0" dirty="0">
                <a:solidFill>
                  <a:srgbClr val="121212"/>
                </a:solidFill>
                <a:effectLst/>
                <a:latin typeface="-apple-system"/>
              </a:rPr>
              <a:t>朝着“导数”的负方向进行函数空间的梯度下降，所以叫做变分推断。</a:t>
            </a:r>
            <a:r>
              <a:rPr lang="en-US" altLang="zh-CN" b="0" i="0" dirty="0">
                <a:solidFill>
                  <a:srgbClr val="121212"/>
                </a:solidFill>
                <a:effectLst/>
                <a:latin typeface="-apple-system"/>
              </a:rPr>
              <a:t>VAE</a:t>
            </a:r>
            <a:r>
              <a:rPr lang="zh-CN" altLang="en-US" b="0" i="0" dirty="0">
                <a:solidFill>
                  <a:srgbClr val="121212"/>
                </a:solidFill>
                <a:effectLst/>
                <a:latin typeface="-apple-system"/>
              </a:rPr>
              <a:t>的变分推断中采用</a:t>
            </a:r>
            <a:r>
              <a:rPr lang="en-US" altLang="zh-CN" b="0" i="0" dirty="0">
                <a:solidFill>
                  <a:srgbClr val="121212"/>
                </a:solidFill>
                <a:effectLst/>
                <a:latin typeface="-apple-system"/>
              </a:rPr>
              <a:t>KL</a:t>
            </a:r>
            <a:r>
              <a:rPr lang="zh-CN" altLang="en-US" b="0" i="0" dirty="0">
                <a:solidFill>
                  <a:srgbClr val="121212"/>
                </a:solidFill>
                <a:effectLst/>
                <a:latin typeface="-apple-system"/>
              </a:rPr>
              <a:t>散度作为度量两个概率分布的相似程度。</a:t>
            </a:r>
            <a:endParaRPr lang="en-US" altLang="zh-CN" b="0" i="0" dirty="0">
              <a:solidFill>
                <a:srgbClr val="121212"/>
              </a:solidFill>
              <a:effectLst/>
              <a:latin typeface="-apple-system"/>
            </a:endParaRPr>
          </a:p>
          <a:p>
            <a:pPr marL="0" indent="0">
              <a:buNone/>
            </a:pPr>
            <a:r>
              <a:rPr lang="en-US" altLang="zh-CN" b="0" i="0" dirty="0">
                <a:solidFill>
                  <a:srgbClr val="121212"/>
                </a:solidFill>
                <a:effectLst/>
                <a:latin typeface="-apple-system"/>
              </a:rPr>
              <a:t>4-1. </a:t>
            </a:r>
            <a:r>
              <a:rPr lang="zh-CN" altLang="en-US" b="0" i="0" dirty="0">
                <a:solidFill>
                  <a:srgbClr val="121212"/>
                </a:solidFill>
                <a:effectLst/>
                <a:latin typeface="-apple-system"/>
              </a:rPr>
              <a:t>变分推断简要步骤：我们拥有两部分输入：数据</a:t>
            </a:r>
            <a:r>
              <a:rPr lang="en-US" altLang="zh-CN" b="0" i="0" dirty="0">
                <a:solidFill>
                  <a:srgbClr val="121212"/>
                </a:solidFill>
                <a:effectLst/>
                <a:latin typeface="-apple-system"/>
              </a:rPr>
              <a:t>x</a:t>
            </a:r>
            <a:r>
              <a:rPr lang="zh-CN" altLang="en-US" b="0" i="0" dirty="0">
                <a:solidFill>
                  <a:srgbClr val="121212"/>
                </a:solidFill>
                <a:effectLst/>
                <a:latin typeface="-apple-system"/>
              </a:rPr>
              <a:t>，模型</a:t>
            </a:r>
            <a:r>
              <a:rPr lang="en-US" altLang="zh-CN" b="0" i="0" dirty="0">
                <a:solidFill>
                  <a:srgbClr val="121212"/>
                </a:solidFill>
                <a:effectLst/>
                <a:latin typeface="-apple-system"/>
              </a:rPr>
              <a:t>p(z, x)</a:t>
            </a:r>
            <a:r>
              <a:rPr lang="zh-CN" altLang="en-US" b="0" i="0" dirty="0">
                <a:solidFill>
                  <a:srgbClr val="121212"/>
                </a:solidFill>
                <a:effectLst/>
                <a:latin typeface="-apple-system"/>
              </a:rPr>
              <a:t>；我们需要推断的是后验概率</a:t>
            </a:r>
            <a:r>
              <a:rPr lang="en-US" altLang="zh-CN" b="0" i="0" dirty="0">
                <a:solidFill>
                  <a:srgbClr val="121212"/>
                </a:solidFill>
                <a:effectLst/>
                <a:latin typeface="-apple-system"/>
              </a:rPr>
              <a:t>p(z | x)</a:t>
            </a:r>
            <a:r>
              <a:rPr lang="zh-CN" altLang="en-US" b="0" i="0" dirty="0">
                <a:solidFill>
                  <a:srgbClr val="121212"/>
                </a:solidFill>
                <a:effectLst/>
                <a:latin typeface="-apple-system"/>
              </a:rPr>
              <a:t>，但不能直接求；构造后验概率</a:t>
            </a:r>
            <a:r>
              <a:rPr lang="en-US" altLang="zh-CN" b="0" i="0" dirty="0">
                <a:solidFill>
                  <a:srgbClr val="121212"/>
                </a:solidFill>
                <a:effectLst/>
                <a:latin typeface="-apple-system"/>
              </a:rPr>
              <a:t>p(z | x)</a:t>
            </a:r>
            <a:r>
              <a:rPr lang="zh-CN" altLang="en-US" b="0" i="0" dirty="0">
                <a:solidFill>
                  <a:srgbClr val="121212"/>
                </a:solidFill>
                <a:effectLst/>
                <a:latin typeface="-apple-system"/>
              </a:rPr>
              <a:t>的近似分布</a:t>
            </a:r>
            <a:r>
              <a:rPr lang="en-US" altLang="zh-CN" b="0" i="0" dirty="0">
                <a:solidFill>
                  <a:srgbClr val="121212"/>
                </a:solidFill>
                <a:effectLst/>
                <a:latin typeface="-apple-system"/>
              </a:rPr>
              <a:t>q(z; v)</a:t>
            </a:r>
            <a:r>
              <a:rPr lang="zh-CN" altLang="en-US" b="0" i="0" dirty="0">
                <a:solidFill>
                  <a:srgbClr val="121212"/>
                </a:solidFill>
                <a:effectLst/>
                <a:latin typeface="-apple-system"/>
              </a:rPr>
              <a:t>；不断缩小</a:t>
            </a:r>
            <a:r>
              <a:rPr lang="en-US" altLang="zh-CN" b="0" i="0" dirty="0">
                <a:solidFill>
                  <a:srgbClr val="121212"/>
                </a:solidFill>
                <a:effectLst/>
                <a:latin typeface="-apple-system"/>
              </a:rPr>
              <a:t>q</a:t>
            </a:r>
            <a:r>
              <a:rPr lang="zh-CN" altLang="en-US" b="0" i="0" dirty="0">
                <a:solidFill>
                  <a:srgbClr val="121212"/>
                </a:solidFill>
                <a:effectLst/>
                <a:latin typeface="-apple-system"/>
              </a:rPr>
              <a:t>和</a:t>
            </a:r>
            <a:r>
              <a:rPr lang="en-US" altLang="zh-CN" b="0" i="0" dirty="0">
                <a:solidFill>
                  <a:srgbClr val="121212"/>
                </a:solidFill>
                <a:effectLst/>
                <a:latin typeface="-apple-system"/>
              </a:rPr>
              <a:t>p</a:t>
            </a:r>
            <a:r>
              <a:rPr lang="zh-CN" altLang="en-US" b="0" i="0" dirty="0">
                <a:solidFill>
                  <a:srgbClr val="121212"/>
                </a:solidFill>
                <a:effectLst/>
                <a:latin typeface="-apple-system"/>
              </a:rPr>
              <a:t>之间的距离直至收敛。</a:t>
            </a:r>
            <a:endParaRPr lang="en-US" altLang="zh-CN" b="0" i="0" dirty="0">
              <a:solidFill>
                <a:srgbClr val="121212"/>
              </a:solidFill>
              <a:effectLst/>
              <a:latin typeface="-apple-system"/>
            </a:endParaRPr>
          </a:p>
          <a:p>
            <a:pPr marL="0" indent="0">
              <a:buNone/>
            </a:pPr>
            <a:r>
              <a:rPr lang="en-US" altLang="zh-CN" b="0" i="0" dirty="0">
                <a:solidFill>
                  <a:srgbClr val="121212"/>
                </a:solidFill>
                <a:effectLst/>
                <a:latin typeface="-apple-system"/>
              </a:rPr>
              <a:t>5. </a:t>
            </a:r>
            <a:r>
              <a:rPr lang="zh-CN" altLang="en-US" b="0" i="0" dirty="0">
                <a:solidFill>
                  <a:srgbClr val="121212"/>
                </a:solidFill>
                <a:effectLst/>
                <a:latin typeface="-apple-system"/>
              </a:rPr>
              <a:t> </a:t>
            </a:r>
            <a:r>
              <a:rPr lang="en-US" altLang="zh-CN" b="0" i="0" dirty="0" err="1">
                <a:solidFill>
                  <a:srgbClr val="121212"/>
                </a:solidFill>
                <a:effectLst/>
                <a:latin typeface="-apple-system"/>
              </a:rPr>
              <a:t>x∼qθ</a:t>
            </a:r>
            <a:r>
              <a:rPr lang="en-US" altLang="zh-CN" b="0" i="0" dirty="0">
                <a:solidFill>
                  <a:srgbClr val="121212"/>
                </a:solidFill>
                <a:effectLst/>
                <a:latin typeface="-apple-system"/>
              </a:rPr>
              <a:t>(</a:t>
            </a:r>
            <a:r>
              <a:rPr lang="en-US" altLang="zh-CN" b="0" i="0" dirty="0" err="1">
                <a:solidFill>
                  <a:srgbClr val="121212"/>
                </a:solidFill>
                <a:effectLst/>
                <a:latin typeface="-apple-system"/>
              </a:rPr>
              <a:t>z|x</a:t>
            </a:r>
            <a:r>
              <a:rPr lang="en-US" altLang="zh-CN" b="0" i="0" dirty="0">
                <a:solidFill>
                  <a:srgbClr val="121212"/>
                </a:solidFill>
                <a:effectLst/>
                <a:latin typeface="-apple-system"/>
              </a:rPr>
              <a:t>) </a:t>
            </a:r>
            <a:r>
              <a:rPr lang="zh-CN" altLang="en-US" b="0" i="0" dirty="0">
                <a:solidFill>
                  <a:srgbClr val="121212"/>
                </a:solidFill>
                <a:effectLst/>
                <a:latin typeface="-apple-system"/>
              </a:rPr>
              <a:t>表示有一个 </a:t>
            </a:r>
            <a:r>
              <a:rPr lang="en-US" altLang="zh-CN" b="0" i="0" dirty="0">
                <a:solidFill>
                  <a:srgbClr val="121212"/>
                </a:solidFill>
                <a:effectLst/>
                <a:latin typeface="-apple-system"/>
              </a:rPr>
              <a:t>x </a:t>
            </a:r>
            <a:r>
              <a:rPr lang="zh-CN" altLang="en-US" b="0" i="0" dirty="0">
                <a:solidFill>
                  <a:srgbClr val="121212"/>
                </a:solidFill>
                <a:effectLst/>
                <a:latin typeface="-apple-system"/>
              </a:rPr>
              <a:t>可以根据分布 </a:t>
            </a:r>
            <a:r>
              <a:rPr lang="en-US" altLang="zh-CN" b="0" i="0" dirty="0" err="1">
                <a:solidFill>
                  <a:srgbClr val="121212"/>
                </a:solidFill>
                <a:effectLst/>
                <a:latin typeface="-apple-system"/>
              </a:rPr>
              <a:t>qθ</a:t>
            </a:r>
            <a:r>
              <a:rPr lang="en-US" altLang="zh-CN" b="0" i="0" dirty="0">
                <a:solidFill>
                  <a:srgbClr val="121212"/>
                </a:solidFill>
                <a:effectLst/>
                <a:latin typeface="-apple-system"/>
              </a:rPr>
              <a:t>(</a:t>
            </a:r>
            <a:r>
              <a:rPr lang="en-US" altLang="zh-CN" b="0" i="0" dirty="0" err="1">
                <a:solidFill>
                  <a:srgbClr val="121212"/>
                </a:solidFill>
                <a:effectLst/>
                <a:latin typeface="-apple-system"/>
              </a:rPr>
              <a:t>z|x</a:t>
            </a:r>
            <a:r>
              <a:rPr lang="en-US" altLang="zh-CN" b="0" i="0" dirty="0">
                <a:solidFill>
                  <a:srgbClr val="121212"/>
                </a:solidFill>
                <a:effectLst/>
                <a:latin typeface="-apple-system"/>
              </a:rPr>
              <a:t>) </a:t>
            </a:r>
            <a:r>
              <a:rPr lang="zh-CN" altLang="en-US" b="0" i="0" dirty="0">
                <a:solidFill>
                  <a:srgbClr val="121212"/>
                </a:solidFill>
                <a:effectLst/>
                <a:latin typeface="-apple-system"/>
              </a:rPr>
              <a:t>采样一个 </a:t>
            </a:r>
            <a:r>
              <a:rPr lang="en-US" altLang="zh-CN" b="0" i="0" dirty="0">
                <a:solidFill>
                  <a:srgbClr val="121212"/>
                </a:solidFill>
                <a:effectLst/>
                <a:latin typeface="-apple-system"/>
              </a:rPr>
              <a:t>z </a:t>
            </a:r>
            <a:r>
              <a:rPr lang="zh-CN" altLang="en-US" b="0" i="0" dirty="0">
                <a:solidFill>
                  <a:srgbClr val="121212"/>
                </a:solidFill>
                <a:effectLst/>
                <a:latin typeface="-apple-system"/>
              </a:rPr>
              <a:t>，这个过程可以理解为把 </a:t>
            </a:r>
            <a:r>
              <a:rPr lang="en-US" altLang="zh-CN" b="0" i="0" dirty="0">
                <a:solidFill>
                  <a:srgbClr val="121212"/>
                </a:solidFill>
                <a:effectLst/>
                <a:latin typeface="-apple-system"/>
              </a:rPr>
              <a:t>x </a:t>
            </a:r>
            <a:r>
              <a:rPr lang="zh-CN" altLang="en-US" b="0" i="0" dirty="0">
                <a:solidFill>
                  <a:srgbClr val="121212"/>
                </a:solidFill>
                <a:effectLst/>
                <a:latin typeface="-apple-system"/>
              </a:rPr>
              <a:t>编码成 </a:t>
            </a:r>
            <a:r>
              <a:rPr lang="en-US" altLang="zh-CN" b="0" i="0" dirty="0">
                <a:solidFill>
                  <a:srgbClr val="121212"/>
                </a:solidFill>
                <a:effectLst/>
                <a:latin typeface="-apple-system"/>
              </a:rPr>
              <a:t>z </a:t>
            </a:r>
            <a:r>
              <a:rPr lang="zh-CN" altLang="en-US" b="0" i="0" dirty="0">
                <a:solidFill>
                  <a:srgbClr val="121212"/>
                </a:solidFill>
                <a:effectLst/>
                <a:latin typeface="-apple-system"/>
              </a:rPr>
              <a:t>，此过程被称为</a:t>
            </a:r>
            <a:r>
              <a:rPr lang="en-US" altLang="zh-CN" b="0" i="0" dirty="0">
                <a:solidFill>
                  <a:srgbClr val="121212"/>
                </a:solidFill>
                <a:effectLst/>
                <a:latin typeface="-apple-system"/>
              </a:rPr>
              <a:t>Encoder</a:t>
            </a:r>
            <a:r>
              <a:rPr lang="zh-CN" altLang="en-US" b="0" i="0" dirty="0">
                <a:solidFill>
                  <a:srgbClr val="121212"/>
                </a:solidFill>
                <a:effectLst/>
                <a:latin typeface="-apple-system"/>
              </a:rPr>
              <a:t>。 </a:t>
            </a:r>
            <a:r>
              <a:rPr lang="en-US" altLang="zh-CN" b="0" i="0" dirty="0">
                <a:solidFill>
                  <a:srgbClr val="121212"/>
                </a:solidFill>
                <a:effectLst/>
                <a:latin typeface="-apple-system"/>
              </a:rPr>
              <a:t>p(</a:t>
            </a:r>
            <a:r>
              <a:rPr lang="en-US" altLang="zh-CN" b="0" i="0" dirty="0" err="1">
                <a:solidFill>
                  <a:srgbClr val="121212"/>
                </a:solidFill>
                <a:effectLst/>
                <a:latin typeface="-apple-system"/>
              </a:rPr>
              <a:t>x|z</a:t>
            </a:r>
            <a:r>
              <a:rPr lang="en-US" altLang="zh-CN" b="0" i="0" dirty="0">
                <a:solidFill>
                  <a:srgbClr val="121212"/>
                </a:solidFill>
                <a:effectLst/>
                <a:latin typeface="-apple-system"/>
              </a:rPr>
              <a:t>) </a:t>
            </a:r>
            <a:r>
              <a:rPr lang="zh-CN" altLang="en-US" b="0" i="0" dirty="0">
                <a:solidFill>
                  <a:srgbClr val="121212"/>
                </a:solidFill>
                <a:effectLst/>
                <a:latin typeface="-apple-system"/>
              </a:rPr>
              <a:t>表示根据 </a:t>
            </a:r>
            <a:r>
              <a:rPr lang="en-US" altLang="zh-CN" b="0" i="0" dirty="0">
                <a:solidFill>
                  <a:srgbClr val="121212"/>
                </a:solidFill>
                <a:effectLst/>
                <a:latin typeface="-apple-system"/>
              </a:rPr>
              <a:t>z </a:t>
            </a:r>
            <a:r>
              <a:rPr lang="zh-CN" altLang="en-US" b="0" i="0" dirty="0">
                <a:solidFill>
                  <a:srgbClr val="121212"/>
                </a:solidFill>
                <a:effectLst/>
                <a:latin typeface="-apple-system"/>
              </a:rPr>
              <a:t>生成 </a:t>
            </a:r>
            <a:r>
              <a:rPr lang="en-US" altLang="zh-CN" b="0" i="0" dirty="0">
                <a:solidFill>
                  <a:srgbClr val="121212"/>
                </a:solidFill>
                <a:effectLst/>
                <a:latin typeface="-apple-system"/>
              </a:rPr>
              <a:t>x’ </a:t>
            </a:r>
            <a:r>
              <a:rPr lang="zh-CN" altLang="en-US" b="0" i="0" dirty="0">
                <a:solidFill>
                  <a:srgbClr val="121212"/>
                </a:solidFill>
                <a:effectLst/>
                <a:latin typeface="-apple-system"/>
              </a:rPr>
              <a:t>，此过程被称为</a:t>
            </a:r>
            <a:r>
              <a:rPr lang="en-US" altLang="zh-CN" b="0" i="0" dirty="0">
                <a:solidFill>
                  <a:srgbClr val="121212"/>
                </a:solidFill>
                <a:effectLst/>
                <a:latin typeface="-apple-system"/>
              </a:rPr>
              <a:t>Decoder</a:t>
            </a:r>
            <a:endParaRPr lang="zh-CN" altLang="en-US" dirty="0"/>
          </a:p>
        </p:txBody>
      </p:sp>
      <p:sp>
        <p:nvSpPr>
          <p:cNvPr id="4" name="灯片编号占位符 3"/>
          <p:cNvSpPr>
            <a:spLocks noGrp="1"/>
          </p:cNvSpPr>
          <p:nvPr>
            <p:ph type="sldNum" sz="quarter" idx="5"/>
          </p:nvPr>
        </p:nvSpPr>
        <p:spPr/>
        <p:txBody>
          <a:bodyPr/>
          <a:lstStyle/>
          <a:p>
            <a:fld id="{8689FBA5-08DD-4B42-A6EC-7F92D0C18912}" type="slidenum">
              <a:rPr lang="zh-CN" altLang="en-US" smtClean="0"/>
              <a:t>14</a:t>
            </a:fld>
            <a:endParaRPr lang="zh-CN" altLang="en-US"/>
          </a:p>
        </p:txBody>
      </p:sp>
    </p:spTree>
    <p:extLst>
      <p:ext uri="{BB962C8B-B14F-4D97-AF65-F5344CB8AC3E}">
        <p14:creationId xmlns:p14="http://schemas.microsoft.com/office/powerpoint/2010/main" val="598027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VAE</a:t>
            </a:r>
            <a:r>
              <a:rPr lang="zh-CN" altLang="en-US" dirty="0"/>
              <a:t>更倾向于是一种数学模型结构，而不是网络模型结构。因为</a:t>
            </a:r>
            <a:r>
              <a:rPr lang="en-US" altLang="zh-CN" dirty="0"/>
              <a:t>VAE</a:t>
            </a:r>
            <a:r>
              <a:rPr lang="zh-CN" altLang="en-US" dirty="0"/>
              <a:t>是基于数学模型原理推导出来的。有一个显式的概率密度函数。</a:t>
            </a:r>
            <a:endParaRPr lang="en-US" altLang="zh-CN" dirty="0"/>
          </a:p>
          <a:p>
            <a:r>
              <a:rPr lang="en-US" altLang="zh-CN" dirty="0"/>
              <a:t>GAN</a:t>
            </a:r>
            <a:r>
              <a:rPr lang="zh-CN" altLang="en-US" dirty="0"/>
              <a:t>没有一个显示的概率密度函数。</a:t>
            </a:r>
          </a:p>
        </p:txBody>
      </p:sp>
      <p:sp>
        <p:nvSpPr>
          <p:cNvPr id="4" name="灯片编号占位符 3"/>
          <p:cNvSpPr>
            <a:spLocks noGrp="1"/>
          </p:cNvSpPr>
          <p:nvPr>
            <p:ph type="sldNum" sz="quarter" idx="5"/>
          </p:nvPr>
        </p:nvSpPr>
        <p:spPr/>
        <p:txBody>
          <a:bodyPr/>
          <a:lstStyle/>
          <a:p>
            <a:fld id="{8689FBA5-08DD-4B42-A6EC-7F92D0C18912}" type="slidenum">
              <a:rPr lang="zh-CN" altLang="en-US" smtClean="0"/>
              <a:t>15</a:t>
            </a:fld>
            <a:endParaRPr lang="zh-CN" altLang="en-US"/>
          </a:p>
        </p:txBody>
      </p:sp>
    </p:spTree>
    <p:extLst>
      <p:ext uri="{BB962C8B-B14F-4D97-AF65-F5344CB8AC3E}">
        <p14:creationId xmlns:p14="http://schemas.microsoft.com/office/powerpoint/2010/main" val="3783767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121212"/>
                </a:solidFill>
                <a:effectLst/>
                <a:latin typeface="-apple-system"/>
              </a:rPr>
              <a:t>diffusion model</a:t>
            </a:r>
            <a:r>
              <a:rPr lang="zh-CN" altLang="en-US" b="0" i="0" dirty="0">
                <a:solidFill>
                  <a:srgbClr val="121212"/>
                </a:solidFill>
                <a:effectLst/>
                <a:latin typeface="-apple-system"/>
              </a:rPr>
              <a:t>最近在图像生成领域大红大紫，如何看待它的风头开始超过</a:t>
            </a:r>
            <a:r>
              <a:rPr lang="en-US" altLang="zh-CN" b="0" i="0" dirty="0">
                <a:solidFill>
                  <a:srgbClr val="121212"/>
                </a:solidFill>
                <a:effectLst/>
                <a:latin typeface="-apple-system"/>
              </a:rPr>
              <a:t>GAN</a:t>
            </a:r>
            <a:r>
              <a:rPr lang="zh-CN" altLang="en-US" b="0" i="0" dirty="0">
                <a:solidFill>
                  <a:srgbClr val="121212"/>
                </a:solidFill>
                <a:effectLst/>
                <a:latin typeface="-apple-system"/>
              </a:rPr>
              <a:t>？ </a:t>
            </a:r>
            <a:r>
              <a:rPr lang="en-US" altLang="zh-CN" b="0" i="0" dirty="0">
                <a:solidFill>
                  <a:srgbClr val="121212"/>
                </a:solidFill>
                <a:effectLst/>
                <a:latin typeface="-apple-system"/>
              </a:rPr>
              <a:t>- </a:t>
            </a:r>
            <a:r>
              <a:rPr lang="zh-CN" altLang="en-US" b="0" i="0" dirty="0">
                <a:solidFill>
                  <a:srgbClr val="121212"/>
                </a:solidFill>
                <a:effectLst/>
                <a:latin typeface="-apple-system"/>
              </a:rPr>
              <a:t>我想唱</a:t>
            </a:r>
            <a:r>
              <a:rPr lang="en-US" altLang="zh-CN" b="0" i="0" dirty="0">
                <a:solidFill>
                  <a:srgbClr val="121212"/>
                </a:solidFill>
                <a:effectLst/>
                <a:latin typeface="-apple-system"/>
              </a:rPr>
              <a:t>high C</a:t>
            </a:r>
            <a:r>
              <a:rPr lang="zh-CN" altLang="en-US" b="0" i="0" dirty="0">
                <a:solidFill>
                  <a:srgbClr val="121212"/>
                </a:solidFill>
                <a:effectLst/>
                <a:latin typeface="-apple-system"/>
              </a:rPr>
              <a:t>的回答 </a:t>
            </a:r>
            <a:r>
              <a:rPr lang="en-US" altLang="zh-CN" b="0" i="0" dirty="0">
                <a:solidFill>
                  <a:srgbClr val="121212"/>
                </a:solidFill>
                <a:effectLst/>
                <a:latin typeface="-apple-system"/>
              </a:rPr>
              <a:t>- </a:t>
            </a:r>
            <a:r>
              <a:rPr lang="zh-CN" altLang="en-US" b="0" i="0" dirty="0">
                <a:solidFill>
                  <a:srgbClr val="121212"/>
                </a:solidFill>
                <a:effectLst/>
                <a:latin typeface="-apple-system"/>
              </a:rPr>
              <a:t>知乎 </a:t>
            </a:r>
            <a:r>
              <a:rPr lang="en-US" altLang="zh-CN" b="0" i="0" dirty="0">
                <a:solidFill>
                  <a:srgbClr val="121212"/>
                </a:solidFill>
                <a:effectLst/>
                <a:latin typeface="-apple-system"/>
              </a:rPr>
              <a:t>https://www.zhihu.com/question/536012286/answer/2533146567</a:t>
            </a:r>
            <a:endParaRPr lang="zh-CN" altLang="en-US" dirty="0"/>
          </a:p>
        </p:txBody>
      </p:sp>
      <p:sp>
        <p:nvSpPr>
          <p:cNvPr id="4" name="灯片编号占位符 3"/>
          <p:cNvSpPr>
            <a:spLocks noGrp="1"/>
          </p:cNvSpPr>
          <p:nvPr>
            <p:ph type="sldNum" sz="quarter" idx="5"/>
          </p:nvPr>
        </p:nvSpPr>
        <p:spPr/>
        <p:txBody>
          <a:bodyPr/>
          <a:lstStyle/>
          <a:p>
            <a:fld id="{8689FBA5-08DD-4B42-A6EC-7F92D0C18912}" type="slidenum">
              <a:rPr lang="zh-CN" altLang="en-US" smtClean="0"/>
              <a:t>16</a:t>
            </a:fld>
            <a:endParaRPr lang="zh-CN" altLang="en-US"/>
          </a:p>
        </p:txBody>
      </p:sp>
    </p:spTree>
    <p:extLst>
      <p:ext uri="{BB962C8B-B14F-4D97-AF65-F5344CB8AC3E}">
        <p14:creationId xmlns:p14="http://schemas.microsoft.com/office/powerpoint/2010/main" val="1593121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C8CD30-12A3-14E0-11D7-BFF896A2F80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796217E-6AA7-B944-565B-C7902E0254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CDAEA9A-F5F1-0447-D972-B18D5F18F0AC}"/>
              </a:ext>
            </a:extLst>
          </p:cNvPr>
          <p:cNvSpPr>
            <a:spLocks noGrp="1"/>
          </p:cNvSpPr>
          <p:nvPr>
            <p:ph type="dt" sz="half" idx="10"/>
          </p:nvPr>
        </p:nvSpPr>
        <p:spPr/>
        <p:txBody>
          <a:bodyPr/>
          <a:lstStyle/>
          <a:p>
            <a:fld id="{D1BEB300-A649-4A53-9D50-9F0F15EFC47E}" type="datetimeFigureOut">
              <a:rPr lang="zh-CN" altLang="en-US" smtClean="0"/>
              <a:t>2022/10/19</a:t>
            </a:fld>
            <a:endParaRPr lang="zh-CN" altLang="en-US"/>
          </a:p>
        </p:txBody>
      </p:sp>
      <p:sp>
        <p:nvSpPr>
          <p:cNvPr id="5" name="页脚占位符 4">
            <a:extLst>
              <a:ext uri="{FF2B5EF4-FFF2-40B4-BE49-F238E27FC236}">
                <a16:creationId xmlns:a16="http://schemas.microsoft.com/office/drawing/2014/main" id="{704287FD-C76D-116B-E07F-99D4897FFC8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7C863E3-5355-E75D-7107-8E36CDF82C4F}"/>
              </a:ext>
            </a:extLst>
          </p:cNvPr>
          <p:cNvSpPr>
            <a:spLocks noGrp="1"/>
          </p:cNvSpPr>
          <p:nvPr>
            <p:ph type="sldNum" sz="quarter" idx="12"/>
          </p:nvPr>
        </p:nvSpPr>
        <p:spPr/>
        <p:txBody>
          <a:bodyPr/>
          <a:lstStyle/>
          <a:p>
            <a:fld id="{A5CF3C3F-B15A-49BA-9554-66D7129CE7A4}" type="slidenum">
              <a:rPr lang="zh-CN" altLang="en-US" smtClean="0"/>
              <a:t>‹#›</a:t>
            </a:fld>
            <a:endParaRPr lang="zh-CN" altLang="en-US"/>
          </a:p>
        </p:txBody>
      </p:sp>
    </p:spTree>
    <p:extLst>
      <p:ext uri="{BB962C8B-B14F-4D97-AF65-F5344CB8AC3E}">
        <p14:creationId xmlns:p14="http://schemas.microsoft.com/office/powerpoint/2010/main" val="1856779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F55D8A-54BF-5688-1005-2DF43DC432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C64493-0E90-66F1-8D0F-EB1C575AB9B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CF2F386-3910-180A-4569-AC3E8BA048A2}"/>
              </a:ext>
            </a:extLst>
          </p:cNvPr>
          <p:cNvSpPr>
            <a:spLocks noGrp="1"/>
          </p:cNvSpPr>
          <p:nvPr>
            <p:ph type="dt" sz="half" idx="10"/>
          </p:nvPr>
        </p:nvSpPr>
        <p:spPr/>
        <p:txBody>
          <a:bodyPr/>
          <a:lstStyle/>
          <a:p>
            <a:fld id="{D1BEB300-A649-4A53-9D50-9F0F15EFC47E}" type="datetimeFigureOut">
              <a:rPr lang="zh-CN" altLang="en-US" smtClean="0"/>
              <a:t>2022/10/19</a:t>
            </a:fld>
            <a:endParaRPr lang="zh-CN" altLang="en-US"/>
          </a:p>
        </p:txBody>
      </p:sp>
      <p:sp>
        <p:nvSpPr>
          <p:cNvPr id="5" name="页脚占位符 4">
            <a:extLst>
              <a:ext uri="{FF2B5EF4-FFF2-40B4-BE49-F238E27FC236}">
                <a16:creationId xmlns:a16="http://schemas.microsoft.com/office/drawing/2014/main" id="{623C57BE-0574-219C-194D-1AA695D9621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41A1C0D-9E4D-4CE9-CE6C-9267B3A05209}"/>
              </a:ext>
            </a:extLst>
          </p:cNvPr>
          <p:cNvSpPr>
            <a:spLocks noGrp="1"/>
          </p:cNvSpPr>
          <p:nvPr>
            <p:ph type="sldNum" sz="quarter" idx="12"/>
          </p:nvPr>
        </p:nvSpPr>
        <p:spPr/>
        <p:txBody>
          <a:bodyPr/>
          <a:lstStyle/>
          <a:p>
            <a:fld id="{A5CF3C3F-B15A-49BA-9554-66D7129CE7A4}" type="slidenum">
              <a:rPr lang="zh-CN" altLang="en-US" smtClean="0"/>
              <a:t>‹#›</a:t>
            </a:fld>
            <a:endParaRPr lang="zh-CN" altLang="en-US"/>
          </a:p>
        </p:txBody>
      </p:sp>
    </p:spTree>
    <p:extLst>
      <p:ext uri="{BB962C8B-B14F-4D97-AF65-F5344CB8AC3E}">
        <p14:creationId xmlns:p14="http://schemas.microsoft.com/office/powerpoint/2010/main" val="966932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88F01F5-CC9D-DBF0-5501-CA4ECB55B3B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AD22EB4-F7E6-2C52-9EDA-5C6E583CDBB2}"/>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0C5F14-50FE-DB63-AE73-AD71F6542E5B}"/>
              </a:ext>
            </a:extLst>
          </p:cNvPr>
          <p:cNvSpPr>
            <a:spLocks noGrp="1"/>
          </p:cNvSpPr>
          <p:nvPr>
            <p:ph type="dt" sz="half" idx="10"/>
          </p:nvPr>
        </p:nvSpPr>
        <p:spPr/>
        <p:txBody>
          <a:bodyPr/>
          <a:lstStyle/>
          <a:p>
            <a:fld id="{D1BEB300-A649-4A53-9D50-9F0F15EFC47E}" type="datetimeFigureOut">
              <a:rPr lang="zh-CN" altLang="en-US" smtClean="0"/>
              <a:t>2022/10/19</a:t>
            </a:fld>
            <a:endParaRPr lang="zh-CN" altLang="en-US"/>
          </a:p>
        </p:txBody>
      </p:sp>
      <p:sp>
        <p:nvSpPr>
          <p:cNvPr id="5" name="页脚占位符 4">
            <a:extLst>
              <a:ext uri="{FF2B5EF4-FFF2-40B4-BE49-F238E27FC236}">
                <a16:creationId xmlns:a16="http://schemas.microsoft.com/office/drawing/2014/main" id="{4B543259-D3AD-243A-374E-D7685B60676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A24E1DB-7DC9-73CA-40A0-0D8F1A1DD848}"/>
              </a:ext>
            </a:extLst>
          </p:cNvPr>
          <p:cNvSpPr>
            <a:spLocks noGrp="1"/>
          </p:cNvSpPr>
          <p:nvPr>
            <p:ph type="sldNum" sz="quarter" idx="12"/>
          </p:nvPr>
        </p:nvSpPr>
        <p:spPr/>
        <p:txBody>
          <a:bodyPr/>
          <a:lstStyle/>
          <a:p>
            <a:fld id="{A5CF3C3F-B15A-49BA-9554-66D7129CE7A4}" type="slidenum">
              <a:rPr lang="zh-CN" altLang="en-US" smtClean="0"/>
              <a:t>‹#›</a:t>
            </a:fld>
            <a:endParaRPr lang="zh-CN" altLang="en-US"/>
          </a:p>
        </p:txBody>
      </p:sp>
    </p:spTree>
    <p:extLst>
      <p:ext uri="{BB962C8B-B14F-4D97-AF65-F5344CB8AC3E}">
        <p14:creationId xmlns:p14="http://schemas.microsoft.com/office/powerpoint/2010/main" val="376099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B89C85-AE44-79B8-3FA7-7D71ED0123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2EEC523-4F5B-454E-3160-98F28E87BFE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531BD7C-1172-8710-66F3-46957EB9F28C}"/>
              </a:ext>
            </a:extLst>
          </p:cNvPr>
          <p:cNvSpPr>
            <a:spLocks noGrp="1"/>
          </p:cNvSpPr>
          <p:nvPr>
            <p:ph type="dt" sz="half" idx="10"/>
          </p:nvPr>
        </p:nvSpPr>
        <p:spPr/>
        <p:txBody>
          <a:bodyPr/>
          <a:lstStyle/>
          <a:p>
            <a:fld id="{D1BEB300-A649-4A53-9D50-9F0F15EFC47E}" type="datetimeFigureOut">
              <a:rPr lang="zh-CN" altLang="en-US" smtClean="0"/>
              <a:t>2022/10/19</a:t>
            </a:fld>
            <a:endParaRPr lang="zh-CN" altLang="en-US"/>
          </a:p>
        </p:txBody>
      </p:sp>
      <p:sp>
        <p:nvSpPr>
          <p:cNvPr id="5" name="页脚占位符 4">
            <a:extLst>
              <a:ext uri="{FF2B5EF4-FFF2-40B4-BE49-F238E27FC236}">
                <a16:creationId xmlns:a16="http://schemas.microsoft.com/office/drawing/2014/main" id="{FA4206EC-FC18-D5EA-078F-FAACACC154E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ED586E6-82F4-6B90-3AC6-7871CB5A1E91}"/>
              </a:ext>
            </a:extLst>
          </p:cNvPr>
          <p:cNvSpPr>
            <a:spLocks noGrp="1"/>
          </p:cNvSpPr>
          <p:nvPr>
            <p:ph type="sldNum" sz="quarter" idx="12"/>
          </p:nvPr>
        </p:nvSpPr>
        <p:spPr/>
        <p:txBody>
          <a:bodyPr/>
          <a:lstStyle/>
          <a:p>
            <a:fld id="{A5CF3C3F-B15A-49BA-9554-66D7129CE7A4}" type="slidenum">
              <a:rPr lang="zh-CN" altLang="en-US" smtClean="0"/>
              <a:t>‹#›</a:t>
            </a:fld>
            <a:endParaRPr lang="zh-CN" altLang="en-US"/>
          </a:p>
        </p:txBody>
      </p:sp>
    </p:spTree>
    <p:extLst>
      <p:ext uri="{BB962C8B-B14F-4D97-AF65-F5344CB8AC3E}">
        <p14:creationId xmlns:p14="http://schemas.microsoft.com/office/powerpoint/2010/main" val="935980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6D8AC3-EBFC-2DBE-1D78-5DB66C58BAC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02B97CE-C041-F1C4-C244-238D7E9018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EE5DC66-BBC7-CE20-24AE-DD8519D47D8D}"/>
              </a:ext>
            </a:extLst>
          </p:cNvPr>
          <p:cNvSpPr>
            <a:spLocks noGrp="1"/>
          </p:cNvSpPr>
          <p:nvPr>
            <p:ph type="dt" sz="half" idx="10"/>
          </p:nvPr>
        </p:nvSpPr>
        <p:spPr/>
        <p:txBody>
          <a:bodyPr/>
          <a:lstStyle/>
          <a:p>
            <a:fld id="{D1BEB300-A649-4A53-9D50-9F0F15EFC47E}" type="datetimeFigureOut">
              <a:rPr lang="zh-CN" altLang="en-US" smtClean="0"/>
              <a:t>2022/10/19</a:t>
            </a:fld>
            <a:endParaRPr lang="zh-CN" altLang="en-US"/>
          </a:p>
        </p:txBody>
      </p:sp>
      <p:sp>
        <p:nvSpPr>
          <p:cNvPr id="5" name="页脚占位符 4">
            <a:extLst>
              <a:ext uri="{FF2B5EF4-FFF2-40B4-BE49-F238E27FC236}">
                <a16:creationId xmlns:a16="http://schemas.microsoft.com/office/drawing/2014/main" id="{4BCF6FC3-F14B-8671-CAF8-6C6E6BCEF05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0245DDE-505F-A72C-2432-55CDE84EED8F}"/>
              </a:ext>
            </a:extLst>
          </p:cNvPr>
          <p:cNvSpPr>
            <a:spLocks noGrp="1"/>
          </p:cNvSpPr>
          <p:nvPr>
            <p:ph type="sldNum" sz="quarter" idx="12"/>
          </p:nvPr>
        </p:nvSpPr>
        <p:spPr/>
        <p:txBody>
          <a:bodyPr/>
          <a:lstStyle/>
          <a:p>
            <a:fld id="{A5CF3C3F-B15A-49BA-9554-66D7129CE7A4}" type="slidenum">
              <a:rPr lang="zh-CN" altLang="en-US" smtClean="0"/>
              <a:t>‹#›</a:t>
            </a:fld>
            <a:endParaRPr lang="zh-CN" altLang="en-US"/>
          </a:p>
        </p:txBody>
      </p:sp>
    </p:spTree>
    <p:extLst>
      <p:ext uri="{BB962C8B-B14F-4D97-AF65-F5344CB8AC3E}">
        <p14:creationId xmlns:p14="http://schemas.microsoft.com/office/powerpoint/2010/main" val="713359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AA434F-7E24-D303-A624-032DE7DE3E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A5D8743-D8F4-CB93-F591-0FC4021F510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18562D-B98B-10BE-D01F-38729C75E11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005099E-55E4-75D0-A439-348949D839EC}"/>
              </a:ext>
            </a:extLst>
          </p:cNvPr>
          <p:cNvSpPr>
            <a:spLocks noGrp="1"/>
          </p:cNvSpPr>
          <p:nvPr>
            <p:ph type="dt" sz="half" idx="10"/>
          </p:nvPr>
        </p:nvSpPr>
        <p:spPr/>
        <p:txBody>
          <a:bodyPr/>
          <a:lstStyle/>
          <a:p>
            <a:fld id="{D1BEB300-A649-4A53-9D50-9F0F15EFC47E}" type="datetimeFigureOut">
              <a:rPr lang="zh-CN" altLang="en-US" smtClean="0"/>
              <a:t>2022/10/19</a:t>
            </a:fld>
            <a:endParaRPr lang="zh-CN" altLang="en-US"/>
          </a:p>
        </p:txBody>
      </p:sp>
      <p:sp>
        <p:nvSpPr>
          <p:cNvPr id="6" name="页脚占位符 5">
            <a:extLst>
              <a:ext uri="{FF2B5EF4-FFF2-40B4-BE49-F238E27FC236}">
                <a16:creationId xmlns:a16="http://schemas.microsoft.com/office/drawing/2014/main" id="{BE0383FE-4B25-08C9-E0CD-718F32DBC37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29E57C8-2936-698D-5871-9B43009B9D75}"/>
              </a:ext>
            </a:extLst>
          </p:cNvPr>
          <p:cNvSpPr>
            <a:spLocks noGrp="1"/>
          </p:cNvSpPr>
          <p:nvPr>
            <p:ph type="sldNum" sz="quarter" idx="12"/>
          </p:nvPr>
        </p:nvSpPr>
        <p:spPr/>
        <p:txBody>
          <a:bodyPr/>
          <a:lstStyle/>
          <a:p>
            <a:fld id="{A5CF3C3F-B15A-49BA-9554-66D7129CE7A4}" type="slidenum">
              <a:rPr lang="zh-CN" altLang="en-US" smtClean="0"/>
              <a:t>‹#›</a:t>
            </a:fld>
            <a:endParaRPr lang="zh-CN" altLang="en-US"/>
          </a:p>
        </p:txBody>
      </p:sp>
    </p:spTree>
    <p:extLst>
      <p:ext uri="{BB962C8B-B14F-4D97-AF65-F5344CB8AC3E}">
        <p14:creationId xmlns:p14="http://schemas.microsoft.com/office/powerpoint/2010/main" val="3297583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2F9FD1-2216-30BC-1AFF-FB2814BF083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A9D5CE-4057-A9C5-59AE-8FC9AFF2A9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2CFC095-35D8-DBB2-E0DC-0F498AA1BBD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77B7EF2-3DD6-F242-4225-16932E7535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2A7E6E7-C469-9490-36E0-8B187094E24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82CAC9C-78DB-EDDA-BE89-DBB957FE624C}"/>
              </a:ext>
            </a:extLst>
          </p:cNvPr>
          <p:cNvSpPr>
            <a:spLocks noGrp="1"/>
          </p:cNvSpPr>
          <p:nvPr>
            <p:ph type="dt" sz="half" idx="10"/>
          </p:nvPr>
        </p:nvSpPr>
        <p:spPr/>
        <p:txBody>
          <a:bodyPr/>
          <a:lstStyle/>
          <a:p>
            <a:fld id="{D1BEB300-A649-4A53-9D50-9F0F15EFC47E}" type="datetimeFigureOut">
              <a:rPr lang="zh-CN" altLang="en-US" smtClean="0"/>
              <a:t>2022/10/19</a:t>
            </a:fld>
            <a:endParaRPr lang="zh-CN" altLang="en-US"/>
          </a:p>
        </p:txBody>
      </p:sp>
      <p:sp>
        <p:nvSpPr>
          <p:cNvPr id="8" name="页脚占位符 7">
            <a:extLst>
              <a:ext uri="{FF2B5EF4-FFF2-40B4-BE49-F238E27FC236}">
                <a16:creationId xmlns:a16="http://schemas.microsoft.com/office/drawing/2014/main" id="{3A62B99D-C81C-C571-9378-8A830B5D652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A94C92C-3855-28DD-1AE3-9FEEB5000D46}"/>
              </a:ext>
            </a:extLst>
          </p:cNvPr>
          <p:cNvSpPr>
            <a:spLocks noGrp="1"/>
          </p:cNvSpPr>
          <p:nvPr>
            <p:ph type="sldNum" sz="quarter" idx="12"/>
          </p:nvPr>
        </p:nvSpPr>
        <p:spPr/>
        <p:txBody>
          <a:bodyPr/>
          <a:lstStyle/>
          <a:p>
            <a:fld id="{A5CF3C3F-B15A-49BA-9554-66D7129CE7A4}" type="slidenum">
              <a:rPr lang="zh-CN" altLang="en-US" smtClean="0"/>
              <a:t>‹#›</a:t>
            </a:fld>
            <a:endParaRPr lang="zh-CN" altLang="en-US"/>
          </a:p>
        </p:txBody>
      </p:sp>
    </p:spTree>
    <p:extLst>
      <p:ext uri="{BB962C8B-B14F-4D97-AF65-F5344CB8AC3E}">
        <p14:creationId xmlns:p14="http://schemas.microsoft.com/office/powerpoint/2010/main" val="3014743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09E855-9308-BFAE-3088-CFD27D68BF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517BBC-A706-EB11-0517-B90F1A15BC66}"/>
              </a:ext>
            </a:extLst>
          </p:cNvPr>
          <p:cNvSpPr>
            <a:spLocks noGrp="1"/>
          </p:cNvSpPr>
          <p:nvPr>
            <p:ph type="dt" sz="half" idx="10"/>
          </p:nvPr>
        </p:nvSpPr>
        <p:spPr/>
        <p:txBody>
          <a:bodyPr/>
          <a:lstStyle/>
          <a:p>
            <a:fld id="{D1BEB300-A649-4A53-9D50-9F0F15EFC47E}" type="datetimeFigureOut">
              <a:rPr lang="zh-CN" altLang="en-US" smtClean="0"/>
              <a:t>2022/10/19</a:t>
            </a:fld>
            <a:endParaRPr lang="zh-CN" altLang="en-US"/>
          </a:p>
        </p:txBody>
      </p:sp>
      <p:sp>
        <p:nvSpPr>
          <p:cNvPr id="4" name="页脚占位符 3">
            <a:extLst>
              <a:ext uri="{FF2B5EF4-FFF2-40B4-BE49-F238E27FC236}">
                <a16:creationId xmlns:a16="http://schemas.microsoft.com/office/drawing/2014/main" id="{5EDB64DA-A56B-E150-29A3-1C1A45E6D44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A06C163-BA83-48A6-41D9-7B379B9EAE65}"/>
              </a:ext>
            </a:extLst>
          </p:cNvPr>
          <p:cNvSpPr>
            <a:spLocks noGrp="1"/>
          </p:cNvSpPr>
          <p:nvPr>
            <p:ph type="sldNum" sz="quarter" idx="12"/>
          </p:nvPr>
        </p:nvSpPr>
        <p:spPr/>
        <p:txBody>
          <a:bodyPr/>
          <a:lstStyle/>
          <a:p>
            <a:fld id="{A5CF3C3F-B15A-49BA-9554-66D7129CE7A4}" type="slidenum">
              <a:rPr lang="zh-CN" altLang="en-US" smtClean="0"/>
              <a:t>‹#›</a:t>
            </a:fld>
            <a:endParaRPr lang="zh-CN" altLang="en-US"/>
          </a:p>
        </p:txBody>
      </p:sp>
    </p:spTree>
    <p:extLst>
      <p:ext uri="{BB962C8B-B14F-4D97-AF65-F5344CB8AC3E}">
        <p14:creationId xmlns:p14="http://schemas.microsoft.com/office/powerpoint/2010/main" val="2926079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02885C4-27DA-B828-D4C9-AFF33FC179DC}"/>
              </a:ext>
            </a:extLst>
          </p:cNvPr>
          <p:cNvSpPr>
            <a:spLocks noGrp="1"/>
          </p:cNvSpPr>
          <p:nvPr>
            <p:ph type="dt" sz="half" idx="10"/>
          </p:nvPr>
        </p:nvSpPr>
        <p:spPr/>
        <p:txBody>
          <a:bodyPr/>
          <a:lstStyle/>
          <a:p>
            <a:fld id="{D1BEB300-A649-4A53-9D50-9F0F15EFC47E}" type="datetimeFigureOut">
              <a:rPr lang="zh-CN" altLang="en-US" smtClean="0"/>
              <a:t>2022/10/19</a:t>
            </a:fld>
            <a:endParaRPr lang="zh-CN" altLang="en-US"/>
          </a:p>
        </p:txBody>
      </p:sp>
      <p:sp>
        <p:nvSpPr>
          <p:cNvPr id="3" name="页脚占位符 2">
            <a:extLst>
              <a:ext uri="{FF2B5EF4-FFF2-40B4-BE49-F238E27FC236}">
                <a16:creationId xmlns:a16="http://schemas.microsoft.com/office/drawing/2014/main" id="{246C669F-879E-B0EC-2818-0C232E2C7FD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86746F0-B75B-FAF3-3955-BF90562760C8}"/>
              </a:ext>
            </a:extLst>
          </p:cNvPr>
          <p:cNvSpPr>
            <a:spLocks noGrp="1"/>
          </p:cNvSpPr>
          <p:nvPr>
            <p:ph type="sldNum" sz="quarter" idx="12"/>
          </p:nvPr>
        </p:nvSpPr>
        <p:spPr/>
        <p:txBody>
          <a:bodyPr/>
          <a:lstStyle/>
          <a:p>
            <a:fld id="{A5CF3C3F-B15A-49BA-9554-66D7129CE7A4}" type="slidenum">
              <a:rPr lang="zh-CN" altLang="en-US" smtClean="0"/>
              <a:t>‹#›</a:t>
            </a:fld>
            <a:endParaRPr lang="zh-CN" altLang="en-US"/>
          </a:p>
        </p:txBody>
      </p:sp>
    </p:spTree>
    <p:extLst>
      <p:ext uri="{BB962C8B-B14F-4D97-AF65-F5344CB8AC3E}">
        <p14:creationId xmlns:p14="http://schemas.microsoft.com/office/powerpoint/2010/main" val="1823486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979382-4561-81A3-592B-2EFC51A2204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2AA5838-9D79-7EFA-149F-EFB085F280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DFB7A88-14C3-3510-A5A6-84E3FB66D0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86E4DCE-6F3A-5A38-B3E3-1DE2465C4681}"/>
              </a:ext>
            </a:extLst>
          </p:cNvPr>
          <p:cNvSpPr>
            <a:spLocks noGrp="1"/>
          </p:cNvSpPr>
          <p:nvPr>
            <p:ph type="dt" sz="half" idx="10"/>
          </p:nvPr>
        </p:nvSpPr>
        <p:spPr/>
        <p:txBody>
          <a:bodyPr/>
          <a:lstStyle/>
          <a:p>
            <a:fld id="{D1BEB300-A649-4A53-9D50-9F0F15EFC47E}" type="datetimeFigureOut">
              <a:rPr lang="zh-CN" altLang="en-US" smtClean="0"/>
              <a:t>2022/10/19</a:t>
            </a:fld>
            <a:endParaRPr lang="zh-CN" altLang="en-US"/>
          </a:p>
        </p:txBody>
      </p:sp>
      <p:sp>
        <p:nvSpPr>
          <p:cNvPr id="6" name="页脚占位符 5">
            <a:extLst>
              <a:ext uri="{FF2B5EF4-FFF2-40B4-BE49-F238E27FC236}">
                <a16:creationId xmlns:a16="http://schemas.microsoft.com/office/drawing/2014/main" id="{DAF36EB5-4FC5-C82E-0E0E-0B8C72C7E2D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7E2016A-0299-6070-6036-594EA57C6754}"/>
              </a:ext>
            </a:extLst>
          </p:cNvPr>
          <p:cNvSpPr>
            <a:spLocks noGrp="1"/>
          </p:cNvSpPr>
          <p:nvPr>
            <p:ph type="sldNum" sz="quarter" idx="12"/>
          </p:nvPr>
        </p:nvSpPr>
        <p:spPr/>
        <p:txBody>
          <a:bodyPr/>
          <a:lstStyle/>
          <a:p>
            <a:fld id="{A5CF3C3F-B15A-49BA-9554-66D7129CE7A4}" type="slidenum">
              <a:rPr lang="zh-CN" altLang="en-US" smtClean="0"/>
              <a:t>‹#›</a:t>
            </a:fld>
            <a:endParaRPr lang="zh-CN" altLang="en-US"/>
          </a:p>
        </p:txBody>
      </p:sp>
    </p:spTree>
    <p:extLst>
      <p:ext uri="{BB962C8B-B14F-4D97-AF65-F5344CB8AC3E}">
        <p14:creationId xmlns:p14="http://schemas.microsoft.com/office/powerpoint/2010/main" val="24559564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8A4E97-D75A-DCCB-F9CB-24584DF16F8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C8F088-B0F6-977E-F1FB-C0D084C660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FFB9CB5-9A03-07F9-B6A1-58AC216366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0EC3999-1D8D-8BAE-4454-A43DE7E06474}"/>
              </a:ext>
            </a:extLst>
          </p:cNvPr>
          <p:cNvSpPr>
            <a:spLocks noGrp="1"/>
          </p:cNvSpPr>
          <p:nvPr>
            <p:ph type="dt" sz="half" idx="10"/>
          </p:nvPr>
        </p:nvSpPr>
        <p:spPr/>
        <p:txBody>
          <a:bodyPr/>
          <a:lstStyle/>
          <a:p>
            <a:fld id="{D1BEB300-A649-4A53-9D50-9F0F15EFC47E}" type="datetimeFigureOut">
              <a:rPr lang="zh-CN" altLang="en-US" smtClean="0"/>
              <a:t>2022/10/19</a:t>
            </a:fld>
            <a:endParaRPr lang="zh-CN" altLang="en-US"/>
          </a:p>
        </p:txBody>
      </p:sp>
      <p:sp>
        <p:nvSpPr>
          <p:cNvPr id="6" name="页脚占位符 5">
            <a:extLst>
              <a:ext uri="{FF2B5EF4-FFF2-40B4-BE49-F238E27FC236}">
                <a16:creationId xmlns:a16="http://schemas.microsoft.com/office/drawing/2014/main" id="{28D1C254-BFDB-B59F-C8A9-0CB6BBC414A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5CF8408-7F21-BAC8-0814-899210BBC2B1}"/>
              </a:ext>
            </a:extLst>
          </p:cNvPr>
          <p:cNvSpPr>
            <a:spLocks noGrp="1"/>
          </p:cNvSpPr>
          <p:nvPr>
            <p:ph type="sldNum" sz="quarter" idx="12"/>
          </p:nvPr>
        </p:nvSpPr>
        <p:spPr/>
        <p:txBody>
          <a:bodyPr/>
          <a:lstStyle/>
          <a:p>
            <a:fld id="{A5CF3C3F-B15A-49BA-9554-66D7129CE7A4}" type="slidenum">
              <a:rPr lang="zh-CN" altLang="en-US" smtClean="0"/>
              <a:t>‹#›</a:t>
            </a:fld>
            <a:endParaRPr lang="zh-CN" altLang="en-US"/>
          </a:p>
        </p:txBody>
      </p:sp>
    </p:spTree>
    <p:extLst>
      <p:ext uri="{BB962C8B-B14F-4D97-AF65-F5344CB8AC3E}">
        <p14:creationId xmlns:p14="http://schemas.microsoft.com/office/powerpoint/2010/main" val="4141761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326D797-1D32-059D-07C1-E9C221512E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10B5EC7-3291-84B4-4AF6-7A5D49254E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988866-154F-A4CE-0101-923EA25F1B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BEB300-A649-4A53-9D50-9F0F15EFC47E}" type="datetimeFigureOut">
              <a:rPr lang="zh-CN" altLang="en-US" smtClean="0"/>
              <a:t>2022/10/19</a:t>
            </a:fld>
            <a:endParaRPr lang="zh-CN" altLang="en-US"/>
          </a:p>
        </p:txBody>
      </p:sp>
      <p:sp>
        <p:nvSpPr>
          <p:cNvPr id="5" name="页脚占位符 4">
            <a:extLst>
              <a:ext uri="{FF2B5EF4-FFF2-40B4-BE49-F238E27FC236}">
                <a16:creationId xmlns:a16="http://schemas.microsoft.com/office/drawing/2014/main" id="{B4F325D2-7A5E-6D09-E824-C9ACEFAFFF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7975707-D994-0EDF-8E3B-C0272BE6E1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CF3C3F-B15A-49BA-9554-66D7129CE7A4}" type="slidenum">
              <a:rPr lang="zh-CN" altLang="en-US" smtClean="0"/>
              <a:t>‹#›</a:t>
            </a:fld>
            <a:endParaRPr lang="zh-CN" altLang="en-US"/>
          </a:p>
        </p:txBody>
      </p:sp>
    </p:spTree>
    <p:extLst>
      <p:ext uri="{BB962C8B-B14F-4D97-AF65-F5344CB8AC3E}">
        <p14:creationId xmlns:p14="http://schemas.microsoft.com/office/powerpoint/2010/main" val="3510758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8.png"/><Relationship Id="rId7" Type="http://schemas.openxmlformats.org/officeDocument/2006/relationships/customXml" Target="../ink/ink13.xml"/><Relationship Id="rId12" Type="http://schemas.openxmlformats.org/officeDocument/2006/relationships/hyperlink" Target="https://zhuanlan.zhihu.com/p/112513743"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90.png"/><Relationship Id="rId11" Type="http://schemas.openxmlformats.org/officeDocument/2006/relationships/hyperlink" Target="http://www.gwylab.com/note-vae.html" TargetMode="External"/><Relationship Id="rId5" Type="http://schemas.openxmlformats.org/officeDocument/2006/relationships/customXml" Target="../ink/ink12.xml"/><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customXml" Target="../ink/ink14.xml"/></Relationships>
</file>

<file path=ppt/slides/_rels/slide11.xml.rels><?xml version="1.0" encoding="UTF-8" standalone="yes"?>
<Relationships xmlns="http://schemas.openxmlformats.org/package/2006/relationships"><Relationship Id="rId8" Type="http://schemas.openxmlformats.org/officeDocument/2006/relationships/customXml" Target="../ink/ink16.xml"/><Relationship Id="rId3" Type="http://schemas.openxmlformats.org/officeDocument/2006/relationships/image" Target="../media/image26.png"/><Relationship Id="rId7"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customXml" Target="../ink/ink15.xml"/><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3.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customXml" Target="../ink/ink17.xml"/><Relationship Id="rId7"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hyperlink" Target="https://zhuanlan.zhihu.com/p/249296925" TargetMode="External"/><Relationship Id="rId5" Type="http://schemas.openxmlformats.org/officeDocument/2006/relationships/customXml" Target="../ink/ink18.xml"/><Relationship Id="rId10" Type="http://schemas.openxmlformats.org/officeDocument/2006/relationships/hyperlink" Target="https://zhuanlan.zhihu.com/p/112513743" TargetMode="External"/><Relationship Id="rId4" Type="http://schemas.openxmlformats.org/officeDocument/2006/relationships/image" Target="../media/image37.png"/><Relationship Id="rId9"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20.png"/><Relationship Id="rId4" Type="http://schemas.openxmlformats.org/officeDocument/2006/relationships/image" Target="../media/image210.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zhihu.com/question/536012286/answer/2533146567"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8" Type="http://schemas.openxmlformats.org/officeDocument/2006/relationships/hyperlink" Target="https://zhuanlan.zhihu.com/p/273245785" TargetMode="External"/><Relationship Id="rId13" Type="http://schemas.openxmlformats.org/officeDocument/2006/relationships/hyperlink" Target="https://zhuanlan.zhihu.com/p/466572823" TargetMode="External"/><Relationship Id="rId18" Type="http://schemas.openxmlformats.org/officeDocument/2006/relationships/hyperlink" Target="https://zhuanlan.zhihu.com/p/563543020" TargetMode="External"/><Relationship Id="rId3" Type="http://schemas.openxmlformats.org/officeDocument/2006/relationships/hyperlink" Target="https://zhuanlan.zhihu.com/p/350307389" TargetMode="External"/><Relationship Id="rId21" Type="http://schemas.openxmlformats.org/officeDocument/2006/relationships/hyperlink" Target="https://mp.weixin.qq.com/s/tX-33JO5OmP-raK7L23F2Q" TargetMode="External"/><Relationship Id="rId7" Type="http://schemas.openxmlformats.org/officeDocument/2006/relationships/hyperlink" Target="https://zhuanlan.zhihu.com/p/50278440" TargetMode="External"/><Relationship Id="rId12" Type="http://schemas.openxmlformats.org/officeDocument/2006/relationships/hyperlink" Target="https://twitter.com/sedielem" TargetMode="External"/><Relationship Id="rId17" Type="http://schemas.openxmlformats.org/officeDocument/2006/relationships/hyperlink" Target="https://zhuanlan.zhihu.com/p/34998569" TargetMode="External"/><Relationship Id="rId2" Type="http://schemas.openxmlformats.org/officeDocument/2006/relationships/notesSlide" Target="../notesSlides/notesSlide10.xml"/><Relationship Id="rId16" Type="http://schemas.openxmlformats.org/officeDocument/2006/relationships/hyperlink" Target="https://zhuanlan.zhihu.com/p/452812493" TargetMode="External"/><Relationship Id="rId20" Type="http://schemas.openxmlformats.org/officeDocument/2006/relationships/hyperlink" Target="https://zhuanlan.zhihu.com/p/34287744" TargetMode="External"/><Relationship Id="rId1" Type="http://schemas.openxmlformats.org/officeDocument/2006/relationships/slideLayout" Target="../slideLayouts/slideLayout2.xml"/><Relationship Id="rId6" Type="http://schemas.openxmlformats.org/officeDocument/2006/relationships/hyperlink" Target="https://www.cnblogs.com/nolonely/p/6435213.html" TargetMode="External"/><Relationship Id="rId11" Type="http://schemas.openxmlformats.org/officeDocument/2006/relationships/hyperlink" Target="https://towardsdatascience.com/understanding-latent-space-in-machine-learning-de5a7c687d8d" TargetMode="External"/><Relationship Id="rId24" Type="http://schemas.openxmlformats.org/officeDocument/2006/relationships/hyperlink" Target="https://www.zhihu.com/question/536012286/answer/2533146567" TargetMode="External"/><Relationship Id="rId5" Type="http://schemas.openxmlformats.org/officeDocument/2006/relationships/hyperlink" Target="https://www.zhihu.com/question/20446337" TargetMode="External"/><Relationship Id="rId15" Type="http://schemas.openxmlformats.org/officeDocument/2006/relationships/hyperlink" Target="https://www.isclab.org.cn/wp-content/uploads/2022/01/%E6%B7%B1%E5%BA%A6%E7%94%9F%E6%88%90%E6%A8%A1%E5%9E%8B-%E5%91%A8%E7%91%BE%E6%B4%81.pdf" TargetMode="External"/><Relationship Id="rId23" Type="http://schemas.openxmlformats.org/officeDocument/2006/relationships/hyperlink" Target="https://zhuanlan.zhihu.com/p/112513743" TargetMode="External"/><Relationship Id="rId10" Type="http://schemas.openxmlformats.org/officeDocument/2006/relationships/hyperlink" Target="https://blog.csdn.net/weixin_43943476/article/details/123752065" TargetMode="External"/><Relationship Id="rId19" Type="http://schemas.openxmlformats.org/officeDocument/2006/relationships/hyperlink" Target="https://zhuanlan.zhihu.com/p/43157737" TargetMode="External"/><Relationship Id="rId4" Type="http://schemas.openxmlformats.org/officeDocument/2006/relationships/hyperlink" Target="https://zhuanlan.zhihu.com/p/37821985" TargetMode="External"/><Relationship Id="rId9" Type="http://schemas.openxmlformats.org/officeDocument/2006/relationships/hyperlink" Target="https://zhuanlan.zhihu.com/p/369946876" TargetMode="External"/><Relationship Id="rId14" Type="http://schemas.openxmlformats.org/officeDocument/2006/relationships/hyperlink" Target="https://www.jiqizhixin.com/graph/technologies/77c3d598-259e-4ecc-9617-bd27ca2098fd" TargetMode="External"/><Relationship Id="rId22" Type="http://schemas.openxmlformats.org/officeDocument/2006/relationships/hyperlink" Target="https://zhuanlan.zhihu.com/p/144649293"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arxiv.org/abs/2103.14030" TargetMode="External"/><Relationship Id="rId13" Type="http://schemas.openxmlformats.org/officeDocument/2006/relationships/hyperlink" Target="https://arxiv.org/abs/2201.03545" TargetMode="External"/><Relationship Id="rId3" Type="http://schemas.openxmlformats.org/officeDocument/2006/relationships/hyperlink" Target="https://arxiv.org/abs/1701.00160" TargetMode="External"/><Relationship Id="rId7" Type="http://schemas.openxmlformats.org/officeDocument/2006/relationships/hyperlink" Target="https://arxiv.org/pdf/2011.04006.pdf" TargetMode="External"/><Relationship Id="rId12" Type="http://schemas.openxmlformats.org/officeDocument/2006/relationships/hyperlink" Target="https://arxiv.org/abs/2111.06377" TargetMode="External"/><Relationship Id="rId2" Type="http://schemas.openxmlformats.org/officeDocument/2006/relationships/notesSlide" Target="../notesSlides/notesSlide11.xml"/><Relationship Id="rId16" Type="http://schemas.openxmlformats.org/officeDocument/2006/relationships/hyperlink" Target="https://towardsdatascience.com/applied-deep-learning-part-3-autoencoders-1c083af4d798" TargetMode="External"/><Relationship Id="rId1" Type="http://schemas.openxmlformats.org/officeDocument/2006/relationships/slideLayout" Target="../slideLayouts/slideLayout2.xml"/><Relationship Id="rId6" Type="http://schemas.openxmlformats.org/officeDocument/2006/relationships/hyperlink" Target="https://arxiv.org/abs/2010.11929" TargetMode="External"/><Relationship Id="rId11" Type="http://schemas.openxmlformats.org/officeDocument/2006/relationships/hyperlink" Target="https://arxiv.org/abs/1312.6114" TargetMode="External"/><Relationship Id="rId5" Type="http://schemas.openxmlformats.org/officeDocument/2006/relationships/hyperlink" Target="https://arxiv.org/abs/1810.04805" TargetMode="External"/><Relationship Id="rId15" Type="http://schemas.openxmlformats.org/officeDocument/2006/relationships/hyperlink" Target="https://medium.com/mlearning-ai/a-crash-course-on-vaes-vq-vaes-and-vae-gans-3fdcc40b059e" TargetMode="External"/><Relationship Id="rId10" Type="http://schemas.openxmlformats.org/officeDocument/2006/relationships/hyperlink" Target="https://arxiv.org/abs/1505.04597" TargetMode="External"/><Relationship Id="rId4" Type="http://schemas.openxmlformats.org/officeDocument/2006/relationships/hyperlink" Target="https://arxiv.org/abs/1706.03762" TargetMode="External"/><Relationship Id="rId9" Type="http://schemas.openxmlformats.org/officeDocument/2006/relationships/hyperlink" Target="https://www.science.org/doi/10.1126/science.1127647" TargetMode="External"/><Relationship Id="rId14" Type="http://schemas.openxmlformats.org/officeDocument/2006/relationships/hyperlink" Target="https://arxiv.org/abs/2102.12122" TargetMode="External"/></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zhuanlan.zhihu.com/p/273245785"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12.png"/><Relationship Id="rId18" Type="http://schemas.openxmlformats.org/officeDocument/2006/relationships/image" Target="../media/image15.png"/><Relationship Id="rId3" Type="http://schemas.openxmlformats.org/officeDocument/2006/relationships/image" Target="../media/image6.png"/><Relationship Id="rId21" Type="http://schemas.openxmlformats.org/officeDocument/2006/relationships/customXml" Target="../ink/ink9.xml"/><Relationship Id="rId7" Type="http://schemas.openxmlformats.org/officeDocument/2006/relationships/image" Target="../media/image9.png"/><Relationship Id="rId12" Type="http://schemas.openxmlformats.org/officeDocument/2006/relationships/customXml" Target="../ink/ink5.xml"/><Relationship Id="rId17" Type="http://schemas.openxmlformats.org/officeDocument/2006/relationships/customXml" Target="../ink/ink7.xml"/><Relationship Id="rId2" Type="http://schemas.openxmlformats.org/officeDocument/2006/relationships/image" Target="../media/image5.png"/><Relationship Id="rId16" Type="http://schemas.openxmlformats.org/officeDocument/2006/relationships/image" Target="../media/image14.png"/><Relationship Id="rId20"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11.png"/><Relationship Id="rId24" Type="http://schemas.openxmlformats.org/officeDocument/2006/relationships/image" Target="../media/image18.png"/><Relationship Id="rId5" Type="http://schemas.openxmlformats.org/officeDocument/2006/relationships/image" Target="../media/image8.png"/><Relationship Id="rId15" Type="http://schemas.openxmlformats.org/officeDocument/2006/relationships/image" Target="../media/image13.png"/><Relationship Id="rId23" Type="http://schemas.openxmlformats.org/officeDocument/2006/relationships/customXml" Target="../ink/ink10.xml"/><Relationship Id="rId10" Type="http://schemas.openxmlformats.org/officeDocument/2006/relationships/customXml" Target="../ink/ink4.xml"/><Relationship Id="rId19" Type="http://schemas.openxmlformats.org/officeDocument/2006/relationships/customXml" Target="../ink/ink8.xml"/><Relationship Id="rId4" Type="http://schemas.openxmlformats.org/officeDocument/2006/relationships/image" Target="../media/image7.png"/><Relationship Id="rId9" Type="http://schemas.openxmlformats.org/officeDocument/2006/relationships/image" Target="../media/image10.png"/><Relationship Id="rId14" Type="http://schemas.openxmlformats.org/officeDocument/2006/relationships/customXml" Target="../ink/ink6.xml"/><Relationship Id="rId22"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0.gif"/><Relationship Id="rId5" Type="http://schemas.openxmlformats.org/officeDocument/2006/relationships/image" Target="../media/image19.png"/><Relationship Id="rId4" Type="http://schemas.openxmlformats.org/officeDocument/2006/relationships/image" Target="../media/image150.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20.png"/><Relationship Id="rId4" Type="http://schemas.openxmlformats.org/officeDocument/2006/relationships/image" Target="../media/image210.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hyperlink" Target="https://zhuanlan.zhihu.com/p/144649293" TargetMode="Externa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351206-943A-C12B-B638-C49321D74EA5}"/>
              </a:ext>
            </a:extLst>
          </p:cNvPr>
          <p:cNvSpPr>
            <a:spLocks noGrp="1"/>
          </p:cNvSpPr>
          <p:nvPr>
            <p:ph type="ctrTitle"/>
          </p:nvPr>
        </p:nvSpPr>
        <p:spPr/>
        <p:txBody>
          <a:bodyPr/>
          <a:lstStyle/>
          <a:p>
            <a:r>
              <a:rPr lang="zh-CN" altLang="en-US" dirty="0"/>
              <a:t>从</a:t>
            </a:r>
            <a:r>
              <a:rPr lang="en-US" altLang="zh-CN" dirty="0"/>
              <a:t>0</a:t>
            </a:r>
            <a:r>
              <a:rPr lang="zh-CN" altLang="en-US" dirty="0"/>
              <a:t>理解</a:t>
            </a:r>
            <a:r>
              <a:rPr lang="en-US" altLang="zh-CN" dirty="0"/>
              <a:t>Diffusion</a:t>
            </a:r>
            <a:r>
              <a:rPr lang="zh-CN" altLang="en-US" dirty="0"/>
              <a:t>模型</a:t>
            </a:r>
            <a:br>
              <a:rPr lang="en-US" altLang="zh-CN" dirty="0"/>
            </a:br>
            <a:r>
              <a:rPr lang="en-US" altLang="zh-CN" dirty="0"/>
              <a:t>(</a:t>
            </a:r>
            <a:r>
              <a:rPr lang="zh-CN" altLang="en-US" dirty="0"/>
              <a:t>前置知识篇</a:t>
            </a:r>
            <a:r>
              <a:rPr lang="en-US" altLang="zh-CN" dirty="0"/>
              <a:t>)</a:t>
            </a:r>
            <a:endParaRPr lang="zh-CN" altLang="en-US" dirty="0"/>
          </a:p>
        </p:txBody>
      </p:sp>
      <p:sp>
        <p:nvSpPr>
          <p:cNvPr id="3" name="副标题 2">
            <a:extLst>
              <a:ext uri="{FF2B5EF4-FFF2-40B4-BE49-F238E27FC236}">
                <a16:creationId xmlns:a16="http://schemas.microsoft.com/office/drawing/2014/main" id="{A343A9C4-F728-8B9E-4CC3-EC6F21AC8EE7}"/>
              </a:ext>
            </a:extLst>
          </p:cNvPr>
          <p:cNvSpPr>
            <a:spLocks noGrp="1"/>
          </p:cNvSpPr>
          <p:nvPr>
            <p:ph type="subTitle" idx="1"/>
          </p:nvPr>
        </p:nvSpPr>
        <p:spPr/>
        <p:txBody>
          <a:bodyPr>
            <a:normAutofit fontScale="77500" lnSpcReduction="20000"/>
          </a:bodyPr>
          <a:lstStyle/>
          <a:p>
            <a:r>
              <a:rPr lang="zh-CN" altLang="en-US" dirty="0"/>
              <a:t>深度生成模型</a:t>
            </a:r>
            <a:endParaRPr lang="en-US" altLang="zh-CN" dirty="0"/>
          </a:p>
          <a:p>
            <a:r>
              <a:rPr lang="zh-CN" altLang="en-US" dirty="0"/>
              <a:t>隐空间</a:t>
            </a:r>
            <a:r>
              <a:rPr lang="en-US" altLang="zh-CN" dirty="0"/>
              <a:t>&amp;</a:t>
            </a:r>
            <a:r>
              <a:rPr lang="zh-CN" altLang="en-US" dirty="0"/>
              <a:t>隐变量</a:t>
            </a:r>
            <a:endParaRPr lang="en-US" altLang="zh-CN" dirty="0"/>
          </a:p>
          <a:p>
            <a:r>
              <a:rPr lang="zh-CN" altLang="en-US" dirty="0"/>
              <a:t>基本结构（</a:t>
            </a:r>
            <a:r>
              <a:rPr lang="en-US" altLang="zh-CN" dirty="0"/>
              <a:t>GAN</a:t>
            </a:r>
            <a:r>
              <a:rPr lang="zh-CN" altLang="en-US" dirty="0"/>
              <a:t>、</a:t>
            </a:r>
            <a:r>
              <a:rPr lang="en-US" altLang="zh-CN" dirty="0"/>
              <a:t>VAE</a:t>
            </a:r>
            <a:r>
              <a:rPr lang="zh-CN" altLang="en-US" dirty="0"/>
              <a:t>、</a:t>
            </a:r>
            <a:r>
              <a:rPr lang="en-US" altLang="zh-CN" dirty="0"/>
              <a:t>Flow</a:t>
            </a:r>
            <a:r>
              <a:rPr lang="zh-CN" altLang="en-US" dirty="0"/>
              <a:t>、</a:t>
            </a:r>
            <a:r>
              <a:rPr lang="en-US" altLang="zh-CN" dirty="0"/>
              <a:t>Diffusion</a:t>
            </a:r>
            <a:r>
              <a:rPr lang="zh-CN" altLang="en-US" dirty="0"/>
              <a:t>）</a:t>
            </a:r>
            <a:endParaRPr lang="en-US" altLang="zh-CN" dirty="0"/>
          </a:p>
          <a:p>
            <a:r>
              <a:rPr lang="en-US" altLang="zh-CN" dirty="0"/>
              <a:t>VAE vs. GAN</a:t>
            </a:r>
          </a:p>
          <a:p>
            <a:r>
              <a:rPr lang="zh-CN" altLang="en-US" dirty="0"/>
              <a:t>为什么是</a:t>
            </a:r>
            <a:r>
              <a:rPr lang="en-US" altLang="zh-CN" dirty="0"/>
              <a:t>Diffusion</a:t>
            </a:r>
            <a:endParaRPr lang="zh-CN" altLang="en-US" dirty="0"/>
          </a:p>
        </p:txBody>
      </p:sp>
    </p:spTree>
    <p:extLst>
      <p:ext uri="{BB962C8B-B14F-4D97-AF65-F5344CB8AC3E}">
        <p14:creationId xmlns:p14="http://schemas.microsoft.com/office/powerpoint/2010/main" val="3301509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E2B18822-8C12-E51C-480C-BAFEDDB28553}"/>
              </a:ext>
            </a:extLst>
          </p:cNvPr>
          <p:cNvSpPr txBox="1">
            <a:spLocks/>
          </p:cNvSpPr>
          <p:nvPr/>
        </p:nvSpPr>
        <p:spPr>
          <a:xfrm>
            <a:off x="263236" y="77166"/>
            <a:ext cx="828224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t>自编码器</a:t>
            </a:r>
            <a:r>
              <a:rPr lang="en-US" altLang="zh-CN" sz="2800" dirty="0"/>
              <a:t>AE(</a:t>
            </a:r>
            <a:r>
              <a:rPr lang="en-US" altLang="zh-CN" sz="2800" dirty="0" err="1"/>
              <a:t>AutoEncoder</a:t>
            </a:r>
            <a:r>
              <a:rPr lang="en-US" altLang="zh-CN" sz="2800" dirty="0"/>
              <a:t>)</a:t>
            </a:r>
            <a:r>
              <a:rPr lang="zh-CN" altLang="en-US" sz="2800" dirty="0"/>
              <a:t>优化思路</a:t>
            </a:r>
          </a:p>
        </p:txBody>
      </p:sp>
      <p:pic>
        <p:nvPicPr>
          <p:cNvPr id="10" name="图片 9">
            <a:extLst>
              <a:ext uri="{FF2B5EF4-FFF2-40B4-BE49-F238E27FC236}">
                <a16:creationId xmlns:a16="http://schemas.microsoft.com/office/drawing/2014/main" id="{9D8D4474-0532-AB5A-6147-839C845D75BF}"/>
              </a:ext>
            </a:extLst>
          </p:cNvPr>
          <p:cNvPicPr>
            <a:picLocks noChangeAspect="1"/>
          </p:cNvPicPr>
          <p:nvPr/>
        </p:nvPicPr>
        <p:blipFill>
          <a:blip r:embed="rId3"/>
          <a:stretch>
            <a:fillRect/>
          </a:stretch>
        </p:blipFill>
        <p:spPr>
          <a:xfrm>
            <a:off x="662740" y="1402729"/>
            <a:ext cx="5943527" cy="4705056"/>
          </a:xfrm>
          <a:prstGeom prst="rect">
            <a:avLst/>
          </a:prstGeom>
        </p:spPr>
      </p:pic>
      <p:pic>
        <p:nvPicPr>
          <p:cNvPr id="16" name="图片 15">
            <a:extLst>
              <a:ext uri="{FF2B5EF4-FFF2-40B4-BE49-F238E27FC236}">
                <a16:creationId xmlns:a16="http://schemas.microsoft.com/office/drawing/2014/main" id="{86EF5A56-AFE0-C29C-7908-055779121985}"/>
              </a:ext>
            </a:extLst>
          </p:cNvPr>
          <p:cNvPicPr>
            <a:picLocks noChangeAspect="1"/>
          </p:cNvPicPr>
          <p:nvPr/>
        </p:nvPicPr>
        <p:blipFill>
          <a:blip r:embed="rId4"/>
          <a:stretch>
            <a:fillRect/>
          </a:stretch>
        </p:blipFill>
        <p:spPr>
          <a:xfrm>
            <a:off x="6739790" y="1076472"/>
            <a:ext cx="4910980" cy="4705056"/>
          </a:xfrm>
          <a:prstGeom prst="rect">
            <a:avLst/>
          </a:prstGeom>
        </p:spPr>
      </p:pic>
      <mc:AlternateContent xmlns:mc="http://schemas.openxmlformats.org/markup-compatibility/2006" xmlns:p14="http://schemas.microsoft.com/office/powerpoint/2010/main">
        <mc:Choice Requires="p14">
          <p:contentPart p14:bwMode="auto" r:id="rId5">
            <p14:nvContentPartPr>
              <p14:cNvPr id="18" name="墨迹 17">
                <a:extLst>
                  <a:ext uri="{FF2B5EF4-FFF2-40B4-BE49-F238E27FC236}">
                    <a16:creationId xmlns:a16="http://schemas.microsoft.com/office/drawing/2014/main" id="{3ABE4B33-04E5-3D58-F698-E4F1A33FC867}"/>
                  </a:ext>
                </a:extLst>
              </p14:cNvPr>
              <p14:cNvContentPartPr/>
              <p14:nvPr/>
            </p14:nvContentPartPr>
            <p14:xfrm>
              <a:off x="6040505" y="3948076"/>
              <a:ext cx="213120" cy="227880"/>
            </p14:xfrm>
          </p:contentPart>
        </mc:Choice>
        <mc:Fallback xmlns="">
          <p:pic>
            <p:nvPicPr>
              <p:cNvPr id="18" name="墨迹 17">
                <a:extLst>
                  <a:ext uri="{FF2B5EF4-FFF2-40B4-BE49-F238E27FC236}">
                    <a16:creationId xmlns:a16="http://schemas.microsoft.com/office/drawing/2014/main" id="{3ABE4B33-04E5-3D58-F698-E4F1A33FC867}"/>
                  </a:ext>
                </a:extLst>
              </p:cNvPr>
              <p:cNvPicPr/>
              <p:nvPr/>
            </p:nvPicPr>
            <p:blipFill>
              <a:blip r:embed="rId6"/>
              <a:stretch>
                <a:fillRect/>
              </a:stretch>
            </p:blipFill>
            <p:spPr>
              <a:xfrm>
                <a:off x="6031505" y="3939076"/>
                <a:ext cx="230760" cy="245520"/>
              </a:xfrm>
              <a:prstGeom prst="rect">
                <a:avLst/>
              </a:prstGeom>
            </p:spPr>
          </p:pic>
        </mc:Fallback>
      </mc:AlternateContent>
      <p:grpSp>
        <p:nvGrpSpPr>
          <p:cNvPr id="24" name="组合 23">
            <a:extLst>
              <a:ext uri="{FF2B5EF4-FFF2-40B4-BE49-F238E27FC236}">
                <a16:creationId xmlns:a16="http://schemas.microsoft.com/office/drawing/2014/main" id="{B6E3F77D-FF36-3C0C-A00B-F07593D70A5A}"/>
              </a:ext>
            </a:extLst>
          </p:cNvPr>
          <p:cNvGrpSpPr/>
          <p:nvPr/>
        </p:nvGrpSpPr>
        <p:grpSpPr>
          <a:xfrm>
            <a:off x="6026345" y="3940763"/>
            <a:ext cx="214920" cy="239040"/>
            <a:chOff x="6026345" y="3940763"/>
            <a:chExt cx="214920" cy="239040"/>
          </a:xfrm>
        </p:grpSpPr>
        <mc:AlternateContent xmlns:mc="http://schemas.openxmlformats.org/markup-compatibility/2006" xmlns:p14="http://schemas.microsoft.com/office/powerpoint/2010/main">
          <mc:Choice Requires="p14">
            <p:contentPart p14:bwMode="auto" r:id="rId7">
              <p14:nvContentPartPr>
                <p14:cNvPr id="22" name="墨迹 21">
                  <a:extLst>
                    <a:ext uri="{FF2B5EF4-FFF2-40B4-BE49-F238E27FC236}">
                      <a16:creationId xmlns:a16="http://schemas.microsoft.com/office/drawing/2014/main" id="{7BE2AA9F-19A2-BF2A-85C9-A21090C85E68}"/>
                    </a:ext>
                  </a:extLst>
                </p14:cNvPr>
                <p14:cNvContentPartPr/>
                <p14:nvPr/>
              </p14:nvContentPartPr>
              <p14:xfrm>
                <a:off x="6026345" y="3940763"/>
                <a:ext cx="214920" cy="239040"/>
              </p14:xfrm>
            </p:contentPart>
          </mc:Choice>
          <mc:Fallback xmlns="">
            <p:pic>
              <p:nvPicPr>
                <p:cNvPr id="22" name="墨迹 21">
                  <a:extLst>
                    <a:ext uri="{FF2B5EF4-FFF2-40B4-BE49-F238E27FC236}">
                      <a16:creationId xmlns:a16="http://schemas.microsoft.com/office/drawing/2014/main" id="{7BE2AA9F-19A2-BF2A-85C9-A21090C85E68}"/>
                    </a:ext>
                  </a:extLst>
                </p:cNvPr>
                <p:cNvPicPr/>
                <p:nvPr/>
              </p:nvPicPr>
              <p:blipFill>
                <a:blip r:embed="rId8"/>
                <a:stretch>
                  <a:fillRect/>
                </a:stretch>
              </p:blipFill>
              <p:spPr>
                <a:xfrm>
                  <a:off x="6017345" y="3932123"/>
                  <a:ext cx="23256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墨迹 22">
                  <a:extLst>
                    <a:ext uri="{FF2B5EF4-FFF2-40B4-BE49-F238E27FC236}">
                      <a16:creationId xmlns:a16="http://schemas.microsoft.com/office/drawing/2014/main" id="{7F17992C-A331-1A48-67E8-2CE28186142C}"/>
                    </a:ext>
                  </a:extLst>
                </p14:cNvPr>
                <p14:cNvContentPartPr/>
                <p14:nvPr/>
              </p14:nvContentPartPr>
              <p14:xfrm>
                <a:off x="6203105" y="4108163"/>
                <a:ext cx="20160" cy="33480"/>
              </p14:xfrm>
            </p:contentPart>
          </mc:Choice>
          <mc:Fallback xmlns="">
            <p:pic>
              <p:nvPicPr>
                <p:cNvPr id="23" name="墨迹 22">
                  <a:extLst>
                    <a:ext uri="{FF2B5EF4-FFF2-40B4-BE49-F238E27FC236}">
                      <a16:creationId xmlns:a16="http://schemas.microsoft.com/office/drawing/2014/main" id="{7F17992C-A331-1A48-67E8-2CE28186142C}"/>
                    </a:ext>
                  </a:extLst>
                </p:cNvPr>
                <p:cNvPicPr/>
                <p:nvPr/>
              </p:nvPicPr>
              <p:blipFill>
                <a:blip r:embed="rId10"/>
                <a:stretch>
                  <a:fillRect/>
                </a:stretch>
              </p:blipFill>
              <p:spPr>
                <a:xfrm>
                  <a:off x="6194465" y="4099523"/>
                  <a:ext cx="37800" cy="51120"/>
                </a:xfrm>
                <a:prstGeom prst="rect">
                  <a:avLst/>
                </a:prstGeom>
              </p:spPr>
            </p:pic>
          </mc:Fallback>
        </mc:AlternateContent>
      </p:grpSp>
      <p:sp>
        <p:nvSpPr>
          <p:cNvPr id="4" name="副标题 2">
            <a:extLst>
              <a:ext uri="{FF2B5EF4-FFF2-40B4-BE49-F238E27FC236}">
                <a16:creationId xmlns:a16="http://schemas.microsoft.com/office/drawing/2014/main" id="{12697B9F-6133-583B-7C20-1E2A305FDDE3}"/>
              </a:ext>
            </a:extLst>
          </p:cNvPr>
          <p:cNvSpPr txBox="1">
            <a:spLocks/>
          </p:cNvSpPr>
          <p:nvPr/>
        </p:nvSpPr>
        <p:spPr>
          <a:xfrm>
            <a:off x="0" y="6455553"/>
            <a:ext cx="12192000" cy="65203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CN" sz="1600" dirty="0"/>
              <a:t>Ref</a:t>
            </a:r>
            <a:r>
              <a:rPr lang="zh-CN" altLang="en-US" sz="1600" dirty="0"/>
              <a:t>：</a:t>
            </a:r>
            <a:r>
              <a:rPr lang="en-US" altLang="zh-CN" sz="1600" dirty="0">
                <a:hlinkClick r:id="rId11"/>
              </a:rPr>
              <a:t>http://www.gwylab.com/note-vae.html</a:t>
            </a:r>
            <a:r>
              <a:rPr lang="en-US" altLang="zh-CN" sz="1600" dirty="0"/>
              <a:t>  &amp;  </a:t>
            </a:r>
            <a:r>
              <a:rPr lang="en-US" altLang="zh-CN" sz="1600" dirty="0">
                <a:hlinkClick r:id="rId12"/>
              </a:rPr>
              <a:t>https://zhuanlan.zhihu.com/p/112513743</a:t>
            </a:r>
            <a:r>
              <a:rPr lang="en-US" altLang="zh-CN" sz="1600" dirty="0"/>
              <a:t> </a:t>
            </a:r>
            <a:r>
              <a:rPr lang="zh-CN" altLang="en-US" sz="1600" dirty="0"/>
              <a:t>←这页用了这里的文稿 几乎没改 我悔改罢</a:t>
            </a:r>
            <a:endParaRPr lang="en-US" altLang="zh-CN" sz="1600" dirty="0"/>
          </a:p>
          <a:p>
            <a:pPr algn="l"/>
            <a:endParaRPr lang="en-US" altLang="zh-CN" sz="1600" dirty="0"/>
          </a:p>
        </p:txBody>
      </p:sp>
    </p:spTree>
    <p:extLst>
      <p:ext uri="{BB962C8B-B14F-4D97-AF65-F5344CB8AC3E}">
        <p14:creationId xmlns:p14="http://schemas.microsoft.com/office/powerpoint/2010/main" val="1274476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FBB294E4-16B2-92B2-5805-9E931E3F3EB8}"/>
              </a:ext>
            </a:extLst>
          </p:cNvPr>
          <p:cNvPicPr>
            <a:picLocks noChangeAspect="1"/>
          </p:cNvPicPr>
          <p:nvPr/>
        </p:nvPicPr>
        <p:blipFill>
          <a:blip r:embed="rId3"/>
          <a:stretch>
            <a:fillRect/>
          </a:stretch>
        </p:blipFill>
        <p:spPr>
          <a:xfrm>
            <a:off x="6460252" y="1122479"/>
            <a:ext cx="5472956" cy="4705056"/>
          </a:xfrm>
          <a:prstGeom prst="rect">
            <a:avLst/>
          </a:prstGeom>
        </p:spPr>
      </p:pic>
      <p:pic>
        <p:nvPicPr>
          <p:cNvPr id="14" name="图片 13">
            <a:extLst>
              <a:ext uri="{FF2B5EF4-FFF2-40B4-BE49-F238E27FC236}">
                <a16:creationId xmlns:a16="http://schemas.microsoft.com/office/drawing/2014/main" id="{987B587F-B792-B3D0-F430-5BEAD3ADCD10}"/>
              </a:ext>
            </a:extLst>
          </p:cNvPr>
          <p:cNvPicPr>
            <a:picLocks noChangeAspect="1"/>
          </p:cNvPicPr>
          <p:nvPr/>
        </p:nvPicPr>
        <p:blipFill>
          <a:blip r:embed="rId4"/>
          <a:stretch>
            <a:fillRect/>
          </a:stretch>
        </p:blipFill>
        <p:spPr>
          <a:xfrm>
            <a:off x="2311879" y="5978046"/>
            <a:ext cx="7568242" cy="663112"/>
          </a:xfrm>
          <a:prstGeom prst="rect">
            <a:avLst/>
          </a:prstGeom>
        </p:spPr>
      </p:pic>
      <p:sp>
        <p:nvSpPr>
          <p:cNvPr id="15" name="标题 1">
            <a:extLst>
              <a:ext uri="{FF2B5EF4-FFF2-40B4-BE49-F238E27FC236}">
                <a16:creationId xmlns:a16="http://schemas.microsoft.com/office/drawing/2014/main" id="{E2B18822-8C12-E51C-480C-BAFEDDB28553}"/>
              </a:ext>
            </a:extLst>
          </p:cNvPr>
          <p:cNvSpPr txBox="1">
            <a:spLocks/>
          </p:cNvSpPr>
          <p:nvPr/>
        </p:nvSpPr>
        <p:spPr>
          <a:xfrm>
            <a:off x="263235" y="77166"/>
            <a:ext cx="7568241"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t>VAE(Variational </a:t>
            </a:r>
            <a:r>
              <a:rPr lang="en-US" altLang="zh-CN" sz="2800" dirty="0" err="1"/>
              <a:t>AutoEncoder</a:t>
            </a:r>
            <a:r>
              <a:rPr lang="en-US" altLang="zh-CN" sz="2800" dirty="0"/>
              <a:t>)</a:t>
            </a:r>
            <a:r>
              <a:rPr lang="zh-CN" altLang="en-US" sz="2800" dirty="0"/>
              <a:t>概览</a:t>
            </a:r>
          </a:p>
        </p:txBody>
      </p:sp>
      <p:pic>
        <p:nvPicPr>
          <p:cNvPr id="4" name="图片 3">
            <a:extLst>
              <a:ext uri="{FF2B5EF4-FFF2-40B4-BE49-F238E27FC236}">
                <a16:creationId xmlns:a16="http://schemas.microsoft.com/office/drawing/2014/main" id="{02F3C36D-6BF5-D231-BB7A-51DA4D1447FF}"/>
              </a:ext>
            </a:extLst>
          </p:cNvPr>
          <p:cNvPicPr>
            <a:picLocks noChangeAspect="1"/>
          </p:cNvPicPr>
          <p:nvPr/>
        </p:nvPicPr>
        <p:blipFill>
          <a:blip r:embed="rId5"/>
          <a:stretch>
            <a:fillRect/>
          </a:stretch>
        </p:blipFill>
        <p:spPr>
          <a:xfrm>
            <a:off x="666009" y="5978046"/>
            <a:ext cx="1381327" cy="556249"/>
          </a:xfrm>
          <a:prstGeom prst="rect">
            <a:avLst/>
          </a:prstGeom>
        </p:spPr>
      </p:pic>
      <mc:AlternateContent xmlns:mc="http://schemas.openxmlformats.org/markup-compatibility/2006" xmlns:p14="http://schemas.microsoft.com/office/powerpoint/2010/main">
        <mc:Choice Requires="p14">
          <p:contentPart p14:bwMode="auto" r:id="rId6">
            <p14:nvContentPartPr>
              <p14:cNvPr id="10" name="墨迹 9">
                <a:extLst>
                  <a:ext uri="{FF2B5EF4-FFF2-40B4-BE49-F238E27FC236}">
                    <a16:creationId xmlns:a16="http://schemas.microsoft.com/office/drawing/2014/main" id="{A5D40DF6-1CF4-379C-D039-52D728CB5D1A}"/>
                  </a:ext>
                </a:extLst>
              </p14:cNvPr>
              <p14:cNvContentPartPr/>
              <p14:nvPr/>
            </p14:nvContentPartPr>
            <p14:xfrm>
              <a:off x="3720680" y="4044680"/>
              <a:ext cx="360" cy="360"/>
            </p14:xfrm>
          </p:contentPart>
        </mc:Choice>
        <mc:Fallback xmlns="">
          <p:pic>
            <p:nvPicPr>
              <p:cNvPr id="10" name="墨迹 9">
                <a:extLst>
                  <a:ext uri="{FF2B5EF4-FFF2-40B4-BE49-F238E27FC236}">
                    <a16:creationId xmlns:a16="http://schemas.microsoft.com/office/drawing/2014/main" id="{A5D40DF6-1CF4-379C-D039-52D728CB5D1A}"/>
                  </a:ext>
                </a:extLst>
              </p:cNvPr>
              <p:cNvPicPr/>
              <p:nvPr/>
            </p:nvPicPr>
            <p:blipFill>
              <a:blip r:embed="rId7"/>
              <a:stretch>
                <a:fillRect/>
              </a:stretch>
            </p:blipFill>
            <p:spPr>
              <a:xfrm>
                <a:off x="3711680" y="40360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墨迹 11">
                <a:extLst>
                  <a:ext uri="{FF2B5EF4-FFF2-40B4-BE49-F238E27FC236}">
                    <a16:creationId xmlns:a16="http://schemas.microsoft.com/office/drawing/2014/main" id="{295AA05F-8849-72BE-0445-A22F9DA776F6}"/>
                  </a:ext>
                </a:extLst>
              </p14:cNvPr>
              <p14:cNvContentPartPr/>
              <p14:nvPr/>
            </p14:nvContentPartPr>
            <p14:xfrm>
              <a:off x="4806440" y="4330520"/>
              <a:ext cx="360" cy="360"/>
            </p14:xfrm>
          </p:contentPart>
        </mc:Choice>
        <mc:Fallback xmlns="">
          <p:pic>
            <p:nvPicPr>
              <p:cNvPr id="12" name="墨迹 11">
                <a:extLst>
                  <a:ext uri="{FF2B5EF4-FFF2-40B4-BE49-F238E27FC236}">
                    <a16:creationId xmlns:a16="http://schemas.microsoft.com/office/drawing/2014/main" id="{295AA05F-8849-72BE-0445-A22F9DA776F6}"/>
                  </a:ext>
                </a:extLst>
              </p:cNvPr>
              <p:cNvPicPr/>
              <p:nvPr/>
            </p:nvPicPr>
            <p:blipFill>
              <a:blip r:embed="rId7"/>
              <a:stretch>
                <a:fillRect/>
              </a:stretch>
            </p:blipFill>
            <p:spPr>
              <a:xfrm>
                <a:off x="4797440" y="4321520"/>
                <a:ext cx="18000" cy="18000"/>
              </a:xfrm>
              <a:prstGeom prst="rect">
                <a:avLst/>
              </a:prstGeom>
            </p:spPr>
          </p:pic>
        </mc:Fallback>
      </mc:AlternateContent>
      <p:pic>
        <p:nvPicPr>
          <p:cNvPr id="17" name="图片 16">
            <a:extLst>
              <a:ext uri="{FF2B5EF4-FFF2-40B4-BE49-F238E27FC236}">
                <a16:creationId xmlns:a16="http://schemas.microsoft.com/office/drawing/2014/main" id="{8DA4F1D6-EB87-4045-96E7-E6136A72D4B0}"/>
              </a:ext>
            </a:extLst>
          </p:cNvPr>
          <p:cNvPicPr>
            <a:picLocks noChangeAspect="1"/>
          </p:cNvPicPr>
          <p:nvPr/>
        </p:nvPicPr>
        <p:blipFill>
          <a:blip r:embed="rId9"/>
          <a:stretch>
            <a:fillRect/>
          </a:stretch>
        </p:blipFill>
        <p:spPr>
          <a:xfrm>
            <a:off x="705970" y="1504493"/>
            <a:ext cx="5200262" cy="3849013"/>
          </a:xfrm>
          <a:prstGeom prst="rect">
            <a:avLst/>
          </a:prstGeom>
        </p:spPr>
      </p:pic>
    </p:spTree>
    <p:extLst>
      <p:ext uri="{BB962C8B-B14F-4D97-AF65-F5344CB8AC3E}">
        <p14:creationId xmlns:p14="http://schemas.microsoft.com/office/powerpoint/2010/main" val="3317241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FBB294E4-16B2-92B2-5805-9E931E3F3EB8}"/>
              </a:ext>
            </a:extLst>
          </p:cNvPr>
          <p:cNvPicPr>
            <a:picLocks noChangeAspect="1"/>
          </p:cNvPicPr>
          <p:nvPr/>
        </p:nvPicPr>
        <p:blipFill>
          <a:blip r:embed="rId2"/>
          <a:stretch>
            <a:fillRect/>
          </a:stretch>
        </p:blipFill>
        <p:spPr>
          <a:xfrm>
            <a:off x="6460252" y="1122479"/>
            <a:ext cx="5472956" cy="4705056"/>
          </a:xfrm>
          <a:prstGeom prst="rect">
            <a:avLst/>
          </a:prstGeom>
        </p:spPr>
      </p:pic>
      <p:pic>
        <p:nvPicPr>
          <p:cNvPr id="14" name="图片 13">
            <a:extLst>
              <a:ext uri="{FF2B5EF4-FFF2-40B4-BE49-F238E27FC236}">
                <a16:creationId xmlns:a16="http://schemas.microsoft.com/office/drawing/2014/main" id="{987B587F-B792-B3D0-F430-5BEAD3ADCD10}"/>
              </a:ext>
            </a:extLst>
          </p:cNvPr>
          <p:cNvPicPr>
            <a:picLocks noChangeAspect="1"/>
          </p:cNvPicPr>
          <p:nvPr/>
        </p:nvPicPr>
        <p:blipFill>
          <a:blip r:embed="rId3"/>
          <a:stretch>
            <a:fillRect/>
          </a:stretch>
        </p:blipFill>
        <p:spPr>
          <a:xfrm>
            <a:off x="2311879" y="5978046"/>
            <a:ext cx="7568242" cy="663112"/>
          </a:xfrm>
          <a:prstGeom prst="rect">
            <a:avLst/>
          </a:prstGeom>
        </p:spPr>
      </p:pic>
      <p:sp>
        <p:nvSpPr>
          <p:cNvPr id="15" name="标题 1">
            <a:extLst>
              <a:ext uri="{FF2B5EF4-FFF2-40B4-BE49-F238E27FC236}">
                <a16:creationId xmlns:a16="http://schemas.microsoft.com/office/drawing/2014/main" id="{E2B18822-8C12-E51C-480C-BAFEDDB28553}"/>
              </a:ext>
            </a:extLst>
          </p:cNvPr>
          <p:cNvSpPr txBox="1">
            <a:spLocks/>
          </p:cNvSpPr>
          <p:nvPr/>
        </p:nvSpPr>
        <p:spPr>
          <a:xfrm>
            <a:off x="263235" y="77166"/>
            <a:ext cx="7568241"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t>VAE(Variational </a:t>
            </a:r>
            <a:r>
              <a:rPr lang="en-US" altLang="zh-CN" sz="2800" dirty="0" err="1"/>
              <a:t>AutoEncoder</a:t>
            </a:r>
            <a:r>
              <a:rPr lang="en-US" altLang="zh-CN" sz="2800" dirty="0"/>
              <a:t>)</a:t>
            </a:r>
            <a:r>
              <a:rPr lang="zh-CN" altLang="en-US" sz="2800" dirty="0"/>
              <a:t>概览</a:t>
            </a:r>
          </a:p>
        </p:txBody>
      </p:sp>
      <p:pic>
        <p:nvPicPr>
          <p:cNvPr id="3" name="图片 2">
            <a:extLst>
              <a:ext uri="{FF2B5EF4-FFF2-40B4-BE49-F238E27FC236}">
                <a16:creationId xmlns:a16="http://schemas.microsoft.com/office/drawing/2014/main" id="{C84B49BF-55FE-2EB1-FEFE-ACA37A77DE26}"/>
              </a:ext>
            </a:extLst>
          </p:cNvPr>
          <p:cNvPicPr>
            <a:picLocks noChangeAspect="1"/>
          </p:cNvPicPr>
          <p:nvPr/>
        </p:nvPicPr>
        <p:blipFill>
          <a:blip r:embed="rId4"/>
          <a:stretch>
            <a:fillRect/>
          </a:stretch>
        </p:blipFill>
        <p:spPr>
          <a:xfrm>
            <a:off x="182125" y="3333823"/>
            <a:ext cx="6096001" cy="2243952"/>
          </a:xfrm>
          <a:prstGeom prst="rect">
            <a:avLst/>
          </a:prstGeom>
        </p:spPr>
      </p:pic>
      <p:pic>
        <p:nvPicPr>
          <p:cNvPr id="4" name="图片 3">
            <a:extLst>
              <a:ext uri="{FF2B5EF4-FFF2-40B4-BE49-F238E27FC236}">
                <a16:creationId xmlns:a16="http://schemas.microsoft.com/office/drawing/2014/main" id="{02F3C36D-6BF5-D231-BB7A-51DA4D1447FF}"/>
              </a:ext>
            </a:extLst>
          </p:cNvPr>
          <p:cNvPicPr>
            <a:picLocks noChangeAspect="1"/>
          </p:cNvPicPr>
          <p:nvPr/>
        </p:nvPicPr>
        <p:blipFill>
          <a:blip r:embed="rId5"/>
          <a:stretch>
            <a:fillRect/>
          </a:stretch>
        </p:blipFill>
        <p:spPr>
          <a:xfrm>
            <a:off x="666009" y="5978046"/>
            <a:ext cx="1381327" cy="556249"/>
          </a:xfrm>
          <a:prstGeom prst="rect">
            <a:avLst/>
          </a:prstGeom>
        </p:spPr>
      </p:pic>
      <p:pic>
        <p:nvPicPr>
          <p:cNvPr id="6" name="图片 5">
            <a:extLst>
              <a:ext uri="{FF2B5EF4-FFF2-40B4-BE49-F238E27FC236}">
                <a16:creationId xmlns:a16="http://schemas.microsoft.com/office/drawing/2014/main" id="{7D8D75F6-47E5-17A5-1DB2-6C4869CCBAFE}"/>
              </a:ext>
            </a:extLst>
          </p:cNvPr>
          <p:cNvPicPr>
            <a:picLocks noChangeAspect="1"/>
          </p:cNvPicPr>
          <p:nvPr/>
        </p:nvPicPr>
        <p:blipFill>
          <a:blip r:embed="rId6"/>
          <a:stretch>
            <a:fillRect/>
          </a:stretch>
        </p:blipFill>
        <p:spPr>
          <a:xfrm>
            <a:off x="1564957" y="1162834"/>
            <a:ext cx="2877483" cy="1961072"/>
          </a:xfrm>
          <a:prstGeom prst="rect">
            <a:avLst/>
          </a:prstGeom>
        </p:spPr>
      </p:pic>
    </p:spTree>
    <p:extLst>
      <p:ext uri="{BB962C8B-B14F-4D97-AF65-F5344CB8AC3E}">
        <p14:creationId xmlns:p14="http://schemas.microsoft.com/office/powerpoint/2010/main" val="574818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E2B18822-8C12-E51C-480C-BAFEDDB28553}"/>
              </a:ext>
            </a:extLst>
          </p:cNvPr>
          <p:cNvSpPr txBox="1">
            <a:spLocks/>
          </p:cNvSpPr>
          <p:nvPr/>
        </p:nvSpPr>
        <p:spPr>
          <a:xfrm>
            <a:off x="263235" y="77166"/>
            <a:ext cx="7568241"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t>VAE(Variational </a:t>
            </a:r>
            <a:r>
              <a:rPr lang="en-US" altLang="zh-CN" sz="2800" dirty="0" err="1"/>
              <a:t>AutoEncoder</a:t>
            </a:r>
            <a:r>
              <a:rPr lang="en-US" altLang="zh-CN" sz="2800" dirty="0"/>
              <a:t>)</a:t>
            </a:r>
            <a:r>
              <a:rPr lang="zh-CN" altLang="en-US" sz="2800" dirty="0"/>
              <a:t>概览</a:t>
            </a:r>
          </a:p>
        </p:txBody>
      </p:sp>
      <mc:AlternateContent xmlns:mc="http://schemas.openxmlformats.org/markup-compatibility/2006" xmlns:p14="http://schemas.microsoft.com/office/powerpoint/2010/main">
        <mc:Choice Requires="p14">
          <p:contentPart p14:bwMode="auto" r:id="rId3">
            <p14:nvContentPartPr>
              <p14:cNvPr id="10" name="墨迹 9">
                <a:extLst>
                  <a:ext uri="{FF2B5EF4-FFF2-40B4-BE49-F238E27FC236}">
                    <a16:creationId xmlns:a16="http://schemas.microsoft.com/office/drawing/2014/main" id="{A5D40DF6-1CF4-379C-D039-52D728CB5D1A}"/>
                  </a:ext>
                </a:extLst>
              </p14:cNvPr>
              <p14:cNvContentPartPr/>
              <p14:nvPr/>
            </p14:nvContentPartPr>
            <p14:xfrm>
              <a:off x="3720680" y="4044680"/>
              <a:ext cx="360" cy="360"/>
            </p14:xfrm>
          </p:contentPart>
        </mc:Choice>
        <mc:Fallback xmlns="">
          <p:pic>
            <p:nvPicPr>
              <p:cNvPr id="10" name="墨迹 9">
                <a:extLst>
                  <a:ext uri="{FF2B5EF4-FFF2-40B4-BE49-F238E27FC236}">
                    <a16:creationId xmlns:a16="http://schemas.microsoft.com/office/drawing/2014/main" id="{A5D40DF6-1CF4-379C-D039-52D728CB5D1A}"/>
                  </a:ext>
                </a:extLst>
              </p:cNvPr>
              <p:cNvPicPr/>
              <p:nvPr/>
            </p:nvPicPr>
            <p:blipFill>
              <a:blip r:embed="rId4"/>
              <a:stretch>
                <a:fillRect/>
              </a:stretch>
            </p:blipFill>
            <p:spPr>
              <a:xfrm>
                <a:off x="3711680" y="40356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墨迹 11">
                <a:extLst>
                  <a:ext uri="{FF2B5EF4-FFF2-40B4-BE49-F238E27FC236}">
                    <a16:creationId xmlns:a16="http://schemas.microsoft.com/office/drawing/2014/main" id="{295AA05F-8849-72BE-0445-A22F9DA776F6}"/>
                  </a:ext>
                </a:extLst>
              </p14:cNvPr>
              <p14:cNvContentPartPr/>
              <p14:nvPr/>
            </p14:nvContentPartPr>
            <p14:xfrm>
              <a:off x="4806440" y="4330520"/>
              <a:ext cx="360" cy="360"/>
            </p14:xfrm>
          </p:contentPart>
        </mc:Choice>
        <mc:Fallback xmlns="">
          <p:pic>
            <p:nvPicPr>
              <p:cNvPr id="12" name="墨迹 11">
                <a:extLst>
                  <a:ext uri="{FF2B5EF4-FFF2-40B4-BE49-F238E27FC236}">
                    <a16:creationId xmlns:a16="http://schemas.microsoft.com/office/drawing/2014/main" id="{295AA05F-8849-72BE-0445-A22F9DA776F6}"/>
                  </a:ext>
                </a:extLst>
              </p:cNvPr>
              <p:cNvPicPr/>
              <p:nvPr/>
            </p:nvPicPr>
            <p:blipFill>
              <a:blip r:embed="rId4"/>
              <a:stretch>
                <a:fillRect/>
              </a:stretch>
            </p:blipFill>
            <p:spPr>
              <a:xfrm>
                <a:off x="4797440" y="4321520"/>
                <a:ext cx="18000" cy="18000"/>
              </a:xfrm>
              <a:prstGeom prst="rect">
                <a:avLst/>
              </a:prstGeom>
            </p:spPr>
          </p:pic>
        </mc:Fallback>
      </mc:AlternateContent>
      <p:pic>
        <p:nvPicPr>
          <p:cNvPr id="6" name="图片 5">
            <a:extLst>
              <a:ext uri="{FF2B5EF4-FFF2-40B4-BE49-F238E27FC236}">
                <a16:creationId xmlns:a16="http://schemas.microsoft.com/office/drawing/2014/main" id="{E9ADA72F-9954-14C6-618D-F84BBED99E95}"/>
              </a:ext>
            </a:extLst>
          </p:cNvPr>
          <p:cNvPicPr>
            <a:picLocks noChangeAspect="1"/>
          </p:cNvPicPr>
          <p:nvPr/>
        </p:nvPicPr>
        <p:blipFill>
          <a:blip r:embed="rId6"/>
          <a:stretch>
            <a:fillRect/>
          </a:stretch>
        </p:blipFill>
        <p:spPr>
          <a:xfrm>
            <a:off x="6327140" y="4106820"/>
            <a:ext cx="4827588" cy="935579"/>
          </a:xfrm>
          <a:prstGeom prst="rect">
            <a:avLst/>
          </a:prstGeom>
        </p:spPr>
      </p:pic>
      <mc:AlternateContent xmlns:mc="http://schemas.openxmlformats.org/markup-compatibility/2006" xmlns:a14="http://schemas.microsoft.com/office/drawing/2010/main">
        <mc:Choice Requires="a14">
          <p:sp>
            <p:nvSpPr>
              <p:cNvPr id="7" name="副标题 2">
                <a:extLst>
                  <a:ext uri="{FF2B5EF4-FFF2-40B4-BE49-F238E27FC236}">
                    <a16:creationId xmlns:a16="http://schemas.microsoft.com/office/drawing/2014/main" id="{8B5D6F31-7906-2E92-D37B-529DAF82ECA2}"/>
                  </a:ext>
                </a:extLst>
              </p:cNvPr>
              <p:cNvSpPr txBox="1">
                <a:spLocks/>
              </p:cNvSpPr>
              <p:nvPr/>
            </p:nvSpPr>
            <p:spPr>
              <a:xfrm>
                <a:off x="6432434" y="1554054"/>
                <a:ext cx="4953000" cy="320039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zh-CN" altLang="en-US" dirty="0">
                    <a:solidFill>
                      <a:srgbClr val="121212"/>
                    </a:solidFill>
                  </a:rPr>
                  <a:t>隐变量</a:t>
                </a:r>
                <a:r>
                  <a:rPr lang="en-US" altLang="zh-CN" b="0" i="0" dirty="0">
                    <a:solidFill>
                      <a:srgbClr val="121212"/>
                    </a:solidFill>
                    <a:effectLst/>
                  </a:rPr>
                  <a:t>z(</a:t>
                </a:r>
                <a:r>
                  <a:rPr lang="zh-CN" altLang="en-US" b="0" i="0" dirty="0">
                    <a:solidFill>
                      <a:srgbClr val="121212"/>
                    </a:solidFill>
                    <a:effectLst/>
                  </a:rPr>
                  <a:t>也可以称为“噪声编码”</a:t>
                </a:r>
                <a:r>
                  <a:rPr lang="en-US" altLang="zh-CN" b="0" i="0" dirty="0">
                    <a:solidFill>
                      <a:srgbClr val="121212"/>
                    </a:solidFill>
                    <a:effectLst/>
                  </a:rPr>
                  <a:t>) </a:t>
                </a:r>
                <a:r>
                  <a:rPr lang="zh-CN" altLang="en-US" b="0" i="0" dirty="0">
                    <a:solidFill>
                      <a:srgbClr val="121212"/>
                    </a:solidFill>
                    <a:effectLst/>
                  </a:rPr>
                  <a:t>是由一个标准正态分布所产生的向量，我们对这个分布随机采样 </a:t>
                </a:r>
                <a:r>
                  <a:rPr lang="en-US" altLang="zh-CN" b="0" i="0" dirty="0">
                    <a:solidFill>
                      <a:srgbClr val="121212"/>
                    </a:solidFill>
                    <a:effectLst/>
                  </a:rPr>
                  <a:t>m </a:t>
                </a:r>
                <a:r>
                  <a:rPr lang="zh-CN" altLang="en-US" b="0" i="0" dirty="0">
                    <a:solidFill>
                      <a:srgbClr val="121212"/>
                    </a:solidFill>
                    <a:effectLst/>
                  </a:rPr>
                  <a:t>个点，其中 </a:t>
                </a:r>
                <a:r>
                  <a:rPr lang="en-US" altLang="zh-CN" b="0" i="0" dirty="0">
                    <a:solidFill>
                      <a:srgbClr val="121212"/>
                    </a:solidFill>
                    <a:effectLst/>
                  </a:rPr>
                  <a:t>m </a:t>
                </a:r>
                <a:r>
                  <a:rPr lang="zh-CN" altLang="en-US" b="0" i="0" dirty="0">
                    <a:solidFill>
                      <a:srgbClr val="121212"/>
                    </a:solidFill>
                    <a:effectLst/>
                  </a:rPr>
                  <a:t>服从多项式分布 </a:t>
                </a:r>
                <a:r>
                  <a:rPr lang="en-US" altLang="zh-CN" b="0" i="0" dirty="0">
                    <a:solidFill>
                      <a:srgbClr val="121212"/>
                    </a:solidFill>
                    <a:effectLst/>
                  </a:rPr>
                  <a:t>P(x) </a:t>
                </a:r>
                <a:r>
                  <a:rPr lang="zh-CN" altLang="en-US" b="0" i="0" dirty="0">
                    <a:solidFill>
                      <a:srgbClr val="121212"/>
                    </a:solidFill>
                    <a:effectLst/>
                  </a:rPr>
                  <a:t>。每采样一个点</a:t>
                </a:r>
                <a:r>
                  <a:rPr lang="en-US" altLang="zh-CN" b="0" i="0" dirty="0">
                    <a:solidFill>
                      <a:srgbClr val="121212"/>
                    </a:solidFill>
                    <a:effectLst/>
                  </a:rPr>
                  <a:t>m</a:t>
                </a:r>
                <a:r>
                  <a:rPr lang="zh-CN" altLang="en-US" b="0" i="0" dirty="0">
                    <a:solidFill>
                      <a:srgbClr val="121212"/>
                    </a:solidFill>
                    <a:effectLst/>
                  </a:rPr>
                  <a:t>，我们将其对应到一个高斯分布 </a:t>
                </a:r>
                <a:r>
                  <a:rPr lang="en-US" altLang="zh-CN" b="0" i="0" dirty="0">
                    <a:solidFill>
                      <a:srgbClr val="121212"/>
                    </a:solidFill>
                    <a:effectLst/>
                  </a:rPr>
                  <a:t>N(</a:t>
                </a:r>
                <a14:m>
                  <m:oMath xmlns:m="http://schemas.openxmlformats.org/officeDocument/2006/math">
                    <m:sSup>
                      <m:sSupPr>
                        <m:ctrlPr>
                          <a:rPr lang="en-US" altLang="zh-CN" b="0" i="1" smtClean="0">
                            <a:solidFill>
                              <a:srgbClr val="121212"/>
                            </a:solidFill>
                            <a:effectLst/>
                            <a:latin typeface="Cambria Math" panose="02040503050406030204" pitchFamily="18" charset="0"/>
                          </a:rPr>
                        </m:ctrlPr>
                      </m:sSupPr>
                      <m:e>
                        <m:r>
                          <m:rPr>
                            <m:nor/>
                          </m:rPr>
                          <a:rPr lang="en-US" altLang="zh-CN" dirty="0">
                            <a:solidFill>
                              <a:srgbClr val="121212"/>
                            </a:solidFill>
                          </a:rPr>
                          <m:t>μ</m:t>
                        </m:r>
                      </m:e>
                      <m:sup>
                        <m:r>
                          <a:rPr lang="en-US" altLang="zh-CN" b="0" i="1" smtClean="0">
                            <a:solidFill>
                              <a:srgbClr val="121212"/>
                            </a:solidFill>
                            <a:effectLst/>
                            <a:latin typeface="Cambria Math" panose="02040503050406030204" pitchFamily="18" charset="0"/>
                          </a:rPr>
                          <m:t>𝑚</m:t>
                        </m:r>
                      </m:sup>
                    </m:sSup>
                  </m:oMath>
                </a14:m>
                <a:r>
                  <a:rPr lang="en-US" altLang="zh-CN" b="0" i="0" dirty="0">
                    <a:solidFill>
                      <a:srgbClr val="121212"/>
                    </a:solidFill>
                    <a:effectLst/>
                  </a:rPr>
                  <a:t>,</a:t>
                </a:r>
                <a:r>
                  <a:rPr lang="en-US" altLang="zh-CN" dirty="0">
                    <a:solidFill>
                      <a:srgbClr val="121212"/>
                    </a:solidFill>
                  </a:rPr>
                  <a:t> </a:t>
                </a:r>
                <a14:m>
                  <m:oMath xmlns:m="http://schemas.openxmlformats.org/officeDocument/2006/math">
                    <m:sSup>
                      <m:sSupPr>
                        <m:ctrlPr>
                          <a:rPr lang="en-US" altLang="zh-CN" i="1">
                            <a:solidFill>
                              <a:srgbClr val="121212"/>
                            </a:solidFill>
                            <a:latin typeface="Cambria Math" panose="02040503050406030204" pitchFamily="18" charset="0"/>
                          </a:rPr>
                        </m:ctrlPr>
                      </m:sSupPr>
                      <m:e>
                        <m:r>
                          <m:rPr>
                            <m:nor/>
                          </m:rPr>
                          <a:rPr lang="en-US" altLang="zh-CN" dirty="0">
                            <a:solidFill>
                              <a:srgbClr val="121212"/>
                            </a:solidFill>
                          </a:rPr>
                          <m:t>σ</m:t>
                        </m:r>
                      </m:e>
                      <m:sup>
                        <m:r>
                          <a:rPr lang="en-US" altLang="zh-CN" i="1">
                            <a:solidFill>
                              <a:srgbClr val="121212"/>
                            </a:solidFill>
                            <a:latin typeface="Cambria Math" panose="02040503050406030204" pitchFamily="18" charset="0"/>
                          </a:rPr>
                          <m:t>𝑚</m:t>
                        </m:r>
                      </m:sup>
                    </m:sSup>
                    <m:r>
                      <a:rPr lang="en-US" altLang="zh-CN" i="1">
                        <a:solidFill>
                          <a:srgbClr val="121212"/>
                        </a:solidFill>
                        <a:latin typeface="Cambria Math" panose="02040503050406030204" pitchFamily="18" charset="0"/>
                      </a:rPr>
                      <m:t> </m:t>
                    </m:r>
                  </m:oMath>
                </a14:m>
                <a:r>
                  <a:rPr lang="en-US" altLang="zh-CN" b="0" i="0" dirty="0">
                    <a:solidFill>
                      <a:srgbClr val="121212"/>
                    </a:solidFill>
                    <a:effectLst/>
                  </a:rPr>
                  <a:t>) </a:t>
                </a:r>
                <a:r>
                  <a:rPr lang="zh-CN" altLang="en-US" b="0" i="0" dirty="0">
                    <a:solidFill>
                      <a:srgbClr val="121212"/>
                    </a:solidFill>
                    <a:effectLst/>
                    <a:latin typeface="-apple-system"/>
                  </a:rPr>
                  <a:t>于是一个多项式分布利用混合模型就可以表示为：</a:t>
                </a:r>
              </a:p>
              <a:p>
                <a:br>
                  <a:rPr lang="en-US" altLang="zh-CN" dirty="0"/>
                </a:br>
                <a:endParaRPr lang="en-US" altLang="zh-CN" dirty="0"/>
              </a:p>
              <a:p>
                <a:pPr algn="l"/>
                <a:endParaRPr lang="en-US" altLang="zh-CN" sz="2000" dirty="0"/>
              </a:p>
            </p:txBody>
          </p:sp>
        </mc:Choice>
        <mc:Fallback xmlns="">
          <p:sp>
            <p:nvSpPr>
              <p:cNvPr id="7" name="副标题 2">
                <a:extLst>
                  <a:ext uri="{FF2B5EF4-FFF2-40B4-BE49-F238E27FC236}">
                    <a16:creationId xmlns:a16="http://schemas.microsoft.com/office/drawing/2014/main" id="{8B5D6F31-7906-2E92-D37B-529DAF82ECA2}"/>
                  </a:ext>
                </a:extLst>
              </p:cNvPr>
              <p:cNvSpPr txBox="1">
                <a:spLocks noRot="1" noChangeAspect="1" noMove="1" noResize="1" noEditPoints="1" noAdjustHandles="1" noChangeArrowheads="1" noChangeShapeType="1" noTextEdit="1"/>
              </p:cNvSpPr>
              <p:nvPr/>
            </p:nvSpPr>
            <p:spPr>
              <a:xfrm>
                <a:off x="6432434" y="1554054"/>
                <a:ext cx="4953000" cy="3200399"/>
              </a:xfrm>
              <a:prstGeom prst="rect">
                <a:avLst/>
              </a:prstGeom>
              <a:blipFill>
                <a:blip r:embed="rId7"/>
                <a:stretch>
                  <a:fillRect l="-1845" t="-2476" r="-4059"/>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9988A43C-BFE9-CDA2-746D-1707253B53BB}"/>
              </a:ext>
            </a:extLst>
          </p:cNvPr>
          <p:cNvPicPr>
            <a:picLocks noChangeAspect="1"/>
          </p:cNvPicPr>
          <p:nvPr/>
        </p:nvPicPr>
        <p:blipFill>
          <a:blip r:embed="rId8"/>
          <a:stretch>
            <a:fillRect/>
          </a:stretch>
        </p:blipFill>
        <p:spPr>
          <a:xfrm>
            <a:off x="749300" y="1554054"/>
            <a:ext cx="5437567" cy="3851828"/>
          </a:xfrm>
          <a:prstGeom prst="rect">
            <a:avLst/>
          </a:prstGeom>
        </p:spPr>
      </p:pic>
      <p:pic>
        <p:nvPicPr>
          <p:cNvPr id="3" name="图片 2">
            <a:extLst>
              <a:ext uri="{FF2B5EF4-FFF2-40B4-BE49-F238E27FC236}">
                <a16:creationId xmlns:a16="http://schemas.microsoft.com/office/drawing/2014/main" id="{DC73B732-7F95-C535-57BF-5AABBFEF2AA7}"/>
              </a:ext>
            </a:extLst>
          </p:cNvPr>
          <p:cNvPicPr>
            <a:picLocks noChangeAspect="1"/>
          </p:cNvPicPr>
          <p:nvPr/>
        </p:nvPicPr>
        <p:blipFill>
          <a:blip r:embed="rId9"/>
          <a:stretch>
            <a:fillRect/>
          </a:stretch>
        </p:blipFill>
        <p:spPr>
          <a:xfrm>
            <a:off x="7508757" y="5134877"/>
            <a:ext cx="2800354" cy="338138"/>
          </a:xfrm>
          <a:prstGeom prst="rect">
            <a:avLst/>
          </a:prstGeom>
        </p:spPr>
      </p:pic>
      <p:sp>
        <p:nvSpPr>
          <p:cNvPr id="5" name="副标题 2">
            <a:extLst>
              <a:ext uri="{FF2B5EF4-FFF2-40B4-BE49-F238E27FC236}">
                <a16:creationId xmlns:a16="http://schemas.microsoft.com/office/drawing/2014/main" id="{BC599AFB-6B77-D98B-4BEF-82610173C03E}"/>
              </a:ext>
            </a:extLst>
          </p:cNvPr>
          <p:cNvSpPr txBox="1">
            <a:spLocks/>
          </p:cNvSpPr>
          <p:nvPr/>
        </p:nvSpPr>
        <p:spPr>
          <a:xfrm>
            <a:off x="6544530" y="5740724"/>
            <a:ext cx="11294939" cy="652035"/>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zh-CN" altLang="en-US" sz="1600" dirty="0"/>
              <a:t>简明推导：</a:t>
            </a:r>
            <a:r>
              <a:rPr lang="en-US" altLang="zh-CN" sz="1600" dirty="0">
                <a:hlinkClick r:id="rId10"/>
              </a:rPr>
              <a:t>https://zhuanlan.zhihu.com/p/112513743</a:t>
            </a:r>
            <a:endParaRPr lang="en-US" altLang="zh-CN" sz="1600" dirty="0"/>
          </a:p>
          <a:p>
            <a:pPr algn="l"/>
            <a:r>
              <a:rPr lang="zh-CN" altLang="en-US" sz="1600" dirty="0"/>
              <a:t>从零推导</a:t>
            </a:r>
            <a:r>
              <a:rPr lang="en-US" altLang="zh-CN" sz="1600" dirty="0"/>
              <a:t>VAE</a:t>
            </a:r>
            <a:r>
              <a:rPr lang="zh-CN" altLang="en-US" sz="1600" dirty="0"/>
              <a:t>：</a:t>
            </a:r>
            <a:r>
              <a:rPr lang="en-US" altLang="zh-CN" sz="1600" dirty="0">
                <a:hlinkClick r:id="rId11"/>
              </a:rPr>
              <a:t>https://zhuanlan.zhihu.com/p/249296925</a:t>
            </a:r>
            <a:endParaRPr lang="en-US" altLang="zh-CN" sz="1600" dirty="0"/>
          </a:p>
          <a:p>
            <a:pPr algn="l"/>
            <a:endParaRPr lang="en-US" altLang="zh-CN" sz="1600" dirty="0"/>
          </a:p>
        </p:txBody>
      </p:sp>
    </p:spTree>
    <p:extLst>
      <p:ext uri="{BB962C8B-B14F-4D97-AF65-F5344CB8AC3E}">
        <p14:creationId xmlns:p14="http://schemas.microsoft.com/office/powerpoint/2010/main" val="2657681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737948-1226-ADB1-7EDD-F8838DA6A1A1}"/>
              </a:ext>
            </a:extLst>
          </p:cNvPr>
          <p:cNvSpPr>
            <a:spLocks noGrp="1"/>
          </p:cNvSpPr>
          <p:nvPr>
            <p:ph type="title"/>
          </p:nvPr>
        </p:nvSpPr>
        <p:spPr>
          <a:xfrm>
            <a:off x="263236" y="77166"/>
            <a:ext cx="5206538" cy="1325563"/>
          </a:xfrm>
        </p:spPr>
        <p:txBody>
          <a:bodyPr>
            <a:noAutofit/>
          </a:bodyPr>
          <a:lstStyle/>
          <a:p>
            <a:r>
              <a:rPr lang="zh-CN" altLang="en-US" sz="2800" dirty="0"/>
              <a:t>深度生成模型结构概览</a:t>
            </a:r>
          </a:p>
        </p:txBody>
      </p:sp>
      <p:pic>
        <p:nvPicPr>
          <p:cNvPr id="3" name="图片 2">
            <a:extLst>
              <a:ext uri="{FF2B5EF4-FFF2-40B4-BE49-F238E27FC236}">
                <a16:creationId xmlns:a16="http://schemas.microsoft.com/office/drawing/2014/main" id="{7FDEE83B-522F-FDF7-FACF-F844C4004B23}"/>
              </a:ext>
            </a:extLst>
          </p:cNvPr>
          <p:cNvPicPr>
            <a:picLocks noChangeAspect="1"/>
          </p:cNvPicPr>
          <p:nvPr/>
        </p:nvPicPr>
        <p:blipFill>
          <a:blip r:embed="rId3"/>
          <a:stretch>
            <a:fillRect/>
          </a:stretch>
        </p:blipFill>
        <p:spPr>
          <a:xfrm>
            <a:off x="3822843" y="1119865"/>
            <a:ext cx="7528678" cy="5134186"/>
          </a:xfrm>
          <a:prstGeom prst="rect">
            <a:avLst/>
          </a:prstGeom>
        </p:spPr>
      </p:pic>
      <p:sp>
        <p:nvSpPr>
          <p:cNvPr id="10" name="标题 1">
            <a:extLst>
              <a:ext uri="{FF2B5EF4-FFF2-40B4-BE49-F238E27FC236}">
                <a16:creationId xmlns:a16="http://schemas.microsoft.com/office/drawing/2014/main" id="{F86DFCFA-FC5F-9536-A1FE-76657095885D}"/>
              </a:ext>
            </a:extLst>
          </p:cNvPr>
          <p:cNvSpPr txBox="1">
            <a:spLocks/>
          </p:cNvSpPr>
          <p:nvPr/>
        </p:nvSpPr>
        <p:spPr>
          <a:xfrm>
            <a:off x="394429" y="971149"/>
            <a:ext cx="520653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000" dirty="0"/>
              <a:t>深度生成模型基本公式：</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302C6235-6953-D913-EB15-8F94BEEECC78}"/>
                  </a:ext>
                </a:extLst>
              </p:cNvPr>
              <p:cNvSpPr txBox="1"/>
              <p:nvPr/>
            </p:nvSpPr>
            <p:spPr>
              <a:xfrm>
                <a:off x="665686" y="2721479"/>
                <a:ext cx="3157157" cy="1938992"/>
              </a:xfrm>
              <a:prstGeom prst="rect">
                <a:avLst/>
              </a:prstGeom>
              <a:noFill/>
            </p:spPr>
            <p:txBody>
              <a:bodyPr wrap="square" lIns="0" tIns="0" rIns="0" bIns="0" rtlCol="0">
                <a:spAutoFit/>
              </a:bodyPr>
              <a:lstStyle/>
              <a:p>
                <a14:m>
                  <m:oMath xmlns:m="http://schemas.openxmlformats.org/officeDocument/2006/math">
                    <m:r>
                      <a:rPr lang="en-US" altLang="zh-CN" b="0" i="1" smtClean="0">
                        <a:latin typeface="Cambria Math" panose="02040503050406030204" pitchFamily="18" charset="0"/>
                      </a:rPr>
                      <m:t>𝑍</m:t>
                    </m:r>
                    <m:r>
                      <a:rPr lang="en-US" altLang="zh-CN" b="0" i="1" smtClean="0">
                        <a:latin typeface="Cambria Math" panose="02040503050406030204" pitchFamily="18" charset="0"/>
                      </a:rPr>
                      <m:t> </m:t>
                    </m:r>
                  </m:oMath>
                </a14:m>
                <a:r>
                  <a:rPr lang="zh-CN" altLang="en-US" dirty="0"/>
                  <a:t>：隐变量</a:t>
                </a:r>
                <a:endParaRPr lang="en-US" altLang="zh-CN" dirty="0"/>
              </a:p>
              <a:p>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e>
                        <m:r>
                          <a:rPr lang="en-US" altLang="zh-CN" b="0" i="1" smtClean="0">
                            <a:latin typeface="Cambria Math" panose="02040503050406030204" pitchFamily="18" charset="0"/>
                          </a:rPr>
                          <m:t>𝑍</m:t>
                        </m:r>
                      </m:e>
                    </m:d>
                  </m:oMath>
                </a14:m>
                <a:r>
                  <a:rPr lang="zh-CN" altLang="en-US" dirty="0"/>
                  <a:t>：似然</a:t>
                </a:r>
                <a:r>
                  <a:rPr lang="en-US" altLang="zh-CN" dirty="0"/>
                  <a:t>(likelihood)</a:t>
                </a:r>
              </a:p>
              <a:p>
                <a:r>
                  <a:rPr lang="en-US" altLang="zh-CN" dirty="0"/>
                  <a:t>	</a:t>
                </a:r>
                <a:r>
                  <a:rPr lang="zh-CN" altLang="en-US" sz="1400" dirty="0"/>
                  <a:t>根据</a:t>
                </a:r>
                <a:r>
                  <a:rPr lang="en-US" altLang="zh-CN" sz="1400" dirty="0"/>
                  <a:t>z(</a:t>
                </a:r>
                <a:r>
                  <a:rPr lang="zh-CN" altLang="en-US" sz="1400" dirty="0"/>
                  <a:t>原因</a:t>
                </a:r>
                <a:r>
                  <a:rPr lang="en-US" altLang="zh-CN" sz="1400" dirty="0"/>
                  <a:t>)</a:t>
                </a:r>
                <a:r>
                  <a:rPr lang="zh-CN" altLang="en-US" sz="1400" dirty="0"/>
                  <a:t>估计</a:t>
                </a:r>
                <a:r>
                  <a:rPr lang="en-US" altLang="zh-CN" sz="1400" dirty="0"/>
                  <a:t>x(</a:t>
                </a:r>
                <a:r>
                  <a:rPr lang="zh-CN" altLang="en-US" sz="1400" dirty="0"/>
                  <a:t>结果</a:t>
                </a:r>
                <a:r>
                  <a:rPr lang="en-US" altLang="zh-CN" sz="1400" dirty="0"/>
                  <a:t>)</a:t>
                </a:r>
              </a:p>
              <a:p>
                <a14:m>
                  <m:oMath xmlns:m="http://schemas.openxmlformats.org/officeDocument/2006/math">
                    <m:r>
                      <a:rPr lang="en-US" altLang="zh-CN" i="1">
                        <a:latin typeface="Cambria Math" panose="02040503050406030204" pitchFamily="18" charset="0"/>
                      </a:rPr>
                      <m:t>𝑝</m:t>
                    </m:r>
                    <m:r>
                      <a:rPr lang="en-US" altLang="zh-CN" i="1">
                        <a:latin typeface="Cambria Math" panose="02040503050406030204" pitchFamily="18" charset="0"/>
                      </a:rPr>
                      <m:t> (</m:t>
                    </m:r>
                    <m:r>
                      <a:rPr lang="en-US" altLang="zh-CN" i="1">
                        <a:latin typeface="Cambria Math" panose="02040503050406030204" pitchFamily="18" charset="0"/>
                      </a:rPr>
                      <m:t>𝑍</m:t>
                    </m:r>
                    <m:r>
                      <a:rPr lang="en-US" altLang="zh-CN" i="1">
                        <a:latin typeface="Cambria Math" panose="02040503050406030204" pitchFamily="18" charset="0"/>
                      </a:rPr>
                      <m:t>)</m:t>
                    </m:r>
                    <m:r>
                      <m:rPr>
                        <m:nor/>
                      </m:rPr>
                      <a:rPr lang="zh-CN" altLang="en-US" dirty="0"/>
                      <m:t>：</m:t>
                    </m:r>
                    <m:r>
                      <a:rPr lang="zh-CN" altLang="en-US" i="1" dirty="0">
                        <a:latin typeface="Cambria Math" panose="02040503050406030204" pitchFamily="18" charset="0"/>
                      </a:rPr>
                      <m:t>先验</m:t>
                    </m:r>
                  </m:oMath>
                </a14:m>
                <a:r>
                  <a:rPr lang="zh-CN" altLang="en-US" dirty="0"/>
                  <a:t>分布</a:t>
                </a:r>
                <a:endParaRPr lang="en-US" altLang="zh-CN" dirty="0"/>
              </a:p>
              <a:p>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m:rPr>
                            <m:sty m:val="p"/>
                          </m:rPr>
                          <a:rPr lang="en-US" altLang="zh-CN" i="1">
                            <a:latin typeface="Cambria Math" panose="02040503050406030204" pitchFamily="18" charset="0"/>
                          </a:rPr>
                          <m:t>Z</m:t>
                        </m:r>
                      </m:e>
                      <m:e>
                        <m:r>
                          <a:rPr lang="en-US" altLang="zh-CN" b="0" i="1" smtClean="0">
                            <a:latin typeface="Cambria Math" panose="02040503050406030204" pitchFamily="18" charset="0"/>
                          </a:rPr>
                          <m:t>𝑋</m:t>
                        </m:r>
                      </m:e>
                    </m:d>
                  </m:oMath>
                </a14:m>
                <a:r>
                  <a:rPr lang="zh-CN" altLang="en-US" dirty="0"/>
                  <a:t>：后验分布</a:t>
                </a:r>
                <a:endParaRPr lang="en-US" altLang="zh-CN" dirty="0"/>
              </a:p>
              <a:p>
                <a:r>
                  <a:rPr lang="en-US" altLang="zh-CN" dirty="0"/>
                  <a:t>	</a:t>
                </a:r>
                <a:r>
                  <a:rPr lang="zh-CN" altLang="en-US" sz="1400" dirty="0"/>
                  <a:t>根据结果</a:t>
                </a:r>
                <a:r>
                  <a:rPr lang="en-US" altLang="zh-CN" sz="1400" dirty="0"/>
                  <a:t>X</a:t>
                </a:r>
                <a:r>
                  <a:rPr lang="zh-CN" altLang="en-US" sz="1400" dirty="0"/>
                  <a:t>估计原因</a:t>
                </a:r>
                <a:r>
                  <a:rPr lang="en-US" altLang="zh-CN" sz="1400" dirty="0"/>
                  <a:t>Z</a:t>
                </a:r>
              </a:p>
              <a:p>
                <a:r>
                  <a:rPr lang="en-US" altLang="zh-CN" b="0" i="1" dirty="0">
                    <a:latin typeface="Cambria Math" panose="02040503050406030204" pitchFamily="18" charset="0"/>
                  </a:rPr>
                  <a:t>*</a:t>
                </a:r>
                <a:r>
                  <a:rPr lang="zh-CN" altLang="en-US" b="0" i="1" dirty="0">
                    <a:latin typeface="Cambria Math" panose="02040503050406030204" pitchFamily="18" charset="0"/>
                  </a:rPr>
                  <a:t>目标是为了学到</a:t>
                </a:r>
                <a:r>
                  <a:rPr lang="en-US" altLang="zh-CN" b="0" i="1" dirty="0">
                    <a:latin typeface="Cambria Math" panose="02040503050406030204" pitchFamily="18" charset="0"/>
                  </a:rPr>
                  <a:t>X</a:t>
                </a:r>
                <a:r>
                  <a:rPr lang="zh-CN" altLang="en-US" b="0" i="1" dirty="0">
                    <a:latin typeface="Cambria Math" panose="02040503050406030204" pitchFamily="18" charset="0"/>
                  </a:rPr>
                  <a:t>的分布</a:t>
                </a:r>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X</m:t>
                        </m:r>
                      </m:e>
                    </m:d>
                  </m:oMath>
                </a14:m>
                <a:endParaRPr lang="en-US" altLang="zh-CN" b="0" i="1" dirty="0">
                  <a:latin typeface="Cambria Math" panose="02040503050406030204" pitchFamily="18" charset="0"/>
                </a:endParaRPr>
              </a:p>
            </p:txBody>
          </p:sp>
        </mc:Choice>
        <mc:Fallback xmlns="">
          <p:sp>
            <p:nvSpPr>
              <p:cNvPr id="12" name="文本框 11">
                <a:extLst>
                  <a:ext uri="{FF2B5EF4-FFF2-40B4-BE49-F238E27FC236}">
                    <a16:creationId xmlns:a16="http://schemas.microsoft.com/office/drawing/2014/main" id="{302C6235-6953-D913-EB15-8F94BEEECC78}"/>
                  </a:ext>
                </a:extLst>
              </p:cNvPr>
              <p:cNvSpPr txBox="1">
                <a:spLocks noRot="1" noChangeAspect="1" noMove="1" noResize="1" noEditPoints="1" noAdjustHandles="1" noChangeArrowheads="1" noChangeShapeType="1" noTextEdit="1"/>
              </p:cNvSpPr>
              <p:nvPr/>
            </p:nvSpPr>
            <p:spPr>
              <a:xfrm>
                <a:off x="665686" y="2721479"/>
                <a:ext cx="3157157" cy="1938992"/>
              </a:xfrm>
              <a:prstGeom prst="rect">
                <a:avLst/>
              </a:prstGeom>
              <a:blipFill>
                <a:blip r:embed="rId4"/>
                <a:stretch>
                  <a:fillRect l="-4440" t="-4075" b="-6270"/>
                </a:stretch>
              </a:blipFill>
            </p:spPr>
            <p:txBody>
              <a:bodyPr/>
              <a:lstStyle/>
              <a:p>
                <a:r>
                  <a:rPr lang="zh-CN" altLang="en-US">
                    <a:noFill/>
                  </a:rPr>
                  <a:t> </a:t>
                </a:r>
              </a:p>
            </p:txBody>
          </p:sp>
        </mc:Fallback>
      </mc:AlternateContent>
      <p:sp>
        <p:nvSpPr>
          <p:cNvPr id="15" name="标题 1">
            <a:extLst>
              <a:ext uri="{FF2B5EF4-FFF2-40B4-BE49-F238E27FC236}">
                <a16:creationId xmlns:a16="http://schemas.microsoft.com/office/drawing/2014/main" id="{B2E1B075-BD98-440A-104D-89480738AE5C}"/>
              </a:ext>
            </a:extLst>
          </p:cNvPr>
          <p:cNvSpPr txBox="1">
            <a:spLocks/>
          </p:cNvSpPr>
          <p:nvPr/>
        </p:nvSpPr>
        <p:spPr>
          <a:xfrm>
            <a:off x="394429" y="4836600"/>
            <a:ext cx="3157157" cy="14075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000" dirty="0"/>
              <a:t>训练的目的是为了让“重构误差”最小化。</a:t>
            </a:r>
            <a:endParaRPr lang="en-US" altLang="zh-CN" sz="2000" dirty="0"/>
          </a:p>
          <a:p>
            <a:r>
              <a:rPr lang="en-US" altLang="zh-CN" sz="1800" i="1" dirty="0">
                <a:latin typeface="Cambria Math" panose="02040503050406030204" pitchFamily="18" charset="0"/>
              </a:rPr>
              <a:t>*</a:t>
            </a:r>
            <a:r>
              <a:rPr lang="zh-CN" altLang="en-US" sz="1800" i="1" dirty="0">
                <a:latin typeface="Cambria Math" panose="02040503050406030204" pitchFamily="18" charset="0"/>
              </a:rPr>
              <a:t>术语 “重构误差”：描述编码与解码过程对应原始数据造成的误差。</a:t>
            </a:r>
            <a:endParaRPr lang="en-US" altLang="zh-CN" sz="1800" b="0" i="1" dirty="0">
              <a:latin typeface="Cambria Math" panose="02040503050406030204" pitchFamily="18" charset="0"/>
            </a:endParaRP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EA5177F0-BB37-00C5-E691-07E24201095D}"/>
                  </a:ext>
                </a:extLst>
              </p:cNvPr>
              <p:cNvSpPr txBox="1"/>
              <p:nvPr/>
            </p:nvSpPr>
            <p:spPr>
              <a:xfrm>
                <a:off x="348399" y="1899789"/>
                <a:ext cx="3325254" cy="64556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X</m:t>
                          </m:r>
                        </m:e>
                      </m:d>
                      <m:r>
                        <a:rPr lang="en-US" altLang="zh-CN" b="0" i="0" smtClean="0">
                          <a:latin typeface="Cambria Math" panose="02040503050406030204" pitchFamily="18" charset="0"/>
                        </a:rPr>
                        <m:t>= </m:t>
                      </m:r>
                      <m:nary>
                        <m:naryPr>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𝑍</m:t>
                          </m:r>
                        </m:sub>
                        <m:sup/>
                        <m:e>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i="1">
                                  <a:latin typeface="Cambria Math" panose="02040503050406030204" pitchFamily="18" charset="0"/>
                                </a:rPr>
                                <m:t>𝑋</m:t>
                              </m:r>
                            </m:e>
                            <m:e>
                              <m:r>
                                <a:rPr lang="en-US" altLang="zh-CN" i="1">
                                  <a:latin typeface="Cambria Math" panose="02040503050406030204" pitchFamily="18" charset="0"/>
                                </a:rPr>
                                <m:t>𝑍</m:t>
                              </m:r>
                            </m:e>
                          </m:d>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i="1">
                                  <a:latin typeface="Cambria Math" panose="02040503050406030204" pitchFamily="18" charset="0"/>
                                </a:rPr>
                                <m:t>𝑍</m:t>
                              </m:r>
                            </m:e>
                          </m:d>
                          <m:r>
                            <a:rPr lang="en-US" altLang="zh-CN" b="0" i="1" smtClean="0">
                              <a:latin typeface="Cambria Math" panose="02040503050406030204" pitchFamily="18" charset="0"/>
                            </a:rPr>
                            <m:t>𝑑</m:t>
                          </m:r>
                          <m:r>
                            <m:rPr>
                              <m:sty m:val="p"/>
                            </m:rPr>
                            <a:rPr lang="en-US" altLang="zh-CN" i="1">
                              <a:latin typeface="Cambria Math" panose="02040503050406030204" pitchFamily="18" charset="0"/>
                            </a:rPr>
                            <m:t>Z</m:t>
                          </m:r>
                        </m:e>
                      </m:nary>
                    </m:oMath>
                  </m:oMathPara>
                </a14:m>
                <a:endParaRPr lang="zh-CN" altLang="en-US" dirty="0"/>
              </a:p>
            </p:txBody>
          </p:sp>
        </mc:Choice>
        <mc:Fallback xmlns="">
          <p:sp>
            <p:nvSpPr>
              <p:cNvPr id="16" name="文本框 15">
                <a:extLst>
                  <a:ext uri="{FF2B5EF4-FFF2-40B4-BE49-F238E27FC236}">
                    <a16:creationId xmlns:a16="http://schemas.microsoft.com/office/drawing/2014/main" id="{EA5177F0-BB37-00C5-E691-07E24201095D}"/>
                  </a:ext>
                </a:extLst>
              </p:cNvPr>
              <p:cNvSpPr txBox="1">
                <a:spLocks noRot="1" noChangeAspect="1" noMove="1" noResize="1" noEditPoints="1" noAdjustHandles="1" noChangeArrowheads="1" noChangeShapeType="1" noTextEdit="1"/>
              </p:cNvSpPr>
              <p:nvPr/>
            </p:nvSpPr>
            <p:spPr>
              <a:xfrm>
                <a:off x="348399" y="1899789"/>
                <a:ext cx="3325254" cy="645561"/>
              </a:xfrm>
              <a:prstGeom prst="rect">
                <a:avLst/>
              </a:prstGeom>
              <a:blipFill>
                <a:blip r:embed="rId5"/>
                <a:stretch>
                  <a:fillRect/>
                </a:stretch>
              </a:blipFill>
            </p:spPr>
            <p:txBody>
              <a:bodyPr/>
              <a:lstStyle/>
              <a:p>
                <a:r>
                  <a:rPr lang="zh-CN" altLang="en-US">
                    <a:noFill/>
                  </a:rPr>
                  <a:t> </a:t>
                </a:r>
              </a:p>
            </p:txBody>
          </p:sp>
        </mc:Fallback>
      </mc:AlternateContent>
      <p:pic>
        <p:nvPicPr>
          <p:cNvPr id="20" name="图片 19">
            <a:extLst>
              <a:ext uri="{FF2B5EF4-FFF2-40B4-BE49-F238E27FC236}">
                <a16:creationId xmlns:a16="http://schemas.microsoft.com/office/drawing/2014/main" id="{A581D2DD-2BD9-EE19-0D52-1088A9747DD8}"/>
              </a:ext>
            </a:extLst>
          </p:cNvPr>
          <p:cNvPicPr>
            <a:picLocks noChangeAspect="1"/>
          </p:cNvPicPr>
          <p:nvPr/>
        </p:nvPicPr>
        <p:blipFill>
          <a:blip r:embed="rId6"/>
          <a:stretch>
            <a:fillRect/>
          </a:stretch>
        </p:blipFill>
        <p:spPr>
          <a:xfrm>
            <a:off x="1738876" y="1899789"/>
            <a:ext cx="218518" cy="231125"/>
          </a:xfrm>
          <a:prstGeom prst="rect">
            <a:avLst/>
          </a:prstGeom>
        </p:spPr>
      </p:pic>
    </p:spTree>
    <p:extLst>
      <p:ext uri="{BB962C8B-B14F-4D97-AF65-F5344CB8AC3E}">
        <p14:creationId xmlns:p14="http://schemas.microsoft.com/office/powerpoint/2010/main" val="2036946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41415F-01D1-5C34-F00F-A6DB434A9BB6}"/>
              </a:ext>
            </a:extLst>
          </p:cNvPr>
          <p:cNvSpPr>
            <a:spLocks noGrp="1"/>
          </p:cNvSpPr>
          <p:nvPr>
            <p:ph type="title"/>
          </p:nvPr>
        </p:nvSpPr>
        <p:spPr/>
        <p:txBody>
          <a:bodyPr/>
          <a:lstStyle/>
          <a:p>
            <a:r>
              <a:rPr lang="en-US" altLang="zh-CN" dirty="0"/>
              <a:t>VAE vs. GAN</a:t>
            </a:r>
          </a:p>
        </p:txBody>
      </p:sp>
      <p:pic>
        <p:nvPicPr>
          <p:cNvPr id="6" name="图片 5">
            <a:extLst>
              <a:ext uri="{FF2B5EF4-FFF2-40B4-BE49-F238E27FC236}">
                <a16:creationId xmlns:a16="http://schemas.microsoft.com/office/drawing/2014/main" id="{AD159E34-9D97-1141-E465-5285BAB16389}"/>
              </a:ext>
            </a:extLst>
          </p:cNvPr>
          <p:cNvPicPr>
            <a:picLocks noChangeAspect="1"/>
          </p:cNvPicPr>
          <p:nvPr/>
        </p:nvPicPr>
        <p:blipFill>
          <a:blip r:embed="rId3"/>
          <a:stretch>
            <a:fillRect/>
          </a:stretch>
        </p:blipFill>
        <p:spPr>
          <a:xfrm>
            <a:off x="0" y="582248"/>
            <a:ext cx="12192000" cy="5693503"/>
          </a:xfrm>
          <a:prstGeom prst="rect">
            <a:avLst/>
          </a:prstGeom>
        </p:spPr>
      </p:pic>
    </p:spTree>
    <p:extLst>
      <p:ext uri="{BB962C8B-B14F-4D97-AF65-F5344CB8AC3E}">
        <p14:creationId xmlns:p14="http://schemas.microsoft.com/office/powerpoint/2010/main" val="1358347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796D59-EE98-01F3-E324-C0D08E423E43}"/>
              </a:ext>
            </a:extLst>
          </p:cNvPr>
          <p:cNvSpPr>
            <a:spLocks noGrp="1"/>
          </p:cNvSpPr>
          <p:nvPr>
            <p:ph type="title"/>
          </p:nvPr>
        </p:nvSpPr>
        <p:spPr>
          <a:xfrm>
            <a:off x="166025" y="0"/>
            <a:ext cx="10515600" cy="1325563"/>
          </a:xfrm>
        </p:spPr>
        <p:txBody>
          <a:bodyPr>
            <a:normAutofit/>
          </a:bodyPr>
          <a:lstStyle/>
          <a:p>
            <a:r>
              <a:rPr lang="zh-CN" altLang="en-US" sz="4000" dirty="0"/>
              <a:t>为什么是</a:t>
            </a:r>
            <a:r>
              <a:rPr lang="en-US" altLang="zh-CN" sz="4000" dirty="0"/>
              <a:t>Diffusion</a:t>
            </a:r>
            <a:r>
              <a:rPr lang="zh-CN" altLang="en-US" sz="4000" dirty="0"/>
              <a:t>？</a:t>
            </a:r>
          </a:p>
        </p:txBody>
      </p:sp>
      <p:sp>
        <p:nvSpPr>
          <p:cNvPr id="3" name="内容占位符 2">
            <a:extLst>
              <a:ext uri="{FF2B5EF4-FFF2-40B4-BE49-F238E27FC236}">
                <a16:creationId xmlns:a16="http://schemas.microsoft.com/office/drawing/2014/main" id="{C4A7E3EF-9C9E-13EF-A5F6-284E0428059A}"/>
              </a:ext>
            </a:extLst>
          </p:cNvPr>
          <p:cNvSpPr>
            <a:spLocks noGrp="1"/>
          </p:cNvSpPr>
          <p:nvPr>
            <p:ph idx="1"/>
          </p:nvPr>
        </p:nvSpPr>
        <p:spPr>
          <a:xfrm>
            <a:off x="408250" y="1026282"/>
            <a:ext cx="10515600" cy="4351338"/>
          </a:xfrm>
        </p:spPr>
        <p:txBody>
          <a:bodyPr>
            <a:normAutofit/>
          </a:bodyPr>
          <a:lstStyle/>
          <a:p>
            <a:r>
              <a:rPr lang="en-US" altLang="zh-CN" sz="2400" b="0" i="0" dirty="0">
                <a:solidFill>
                  <a:srgbClr val="121212"/>
                </a:solidFill>
                <a:effectLst/>
                <a:latin typeface="-apple-system"/>
              </a:rPr>
              <a:t>diffusion model</a:t>
            </a:r>
            <a:r>
              <a:rPr lang="zh-CN" altLang="en-US" sz="2400" b="0" i="0" dirty="0">
                <a:solidFill>
                  <a:srgbClr val="121212"/>
                </a:solidFill>
                <a:effectLst/>
                <a:latin typeface="-apple-system"/>
              </a:rPr>
              <a:t>最近在图像生成领域大红大紫，如何看待它的风头开始超过</a:t>
            </a:r>
            <a:r>
              <a:rPr lang="en-US" altLang="zh-CN" sz="2400" b="0" i="0" dirty="0">
                <a:solidFill>
                  <a:srgbClr val="121212"/>
                </a:solidFill>
                <a:effectLst/>
                <a:latin typeface="-apple-system"/>
              </a:rPr>
              <a:t>GAN</a:t>
            </a:r>
            <a:r>
              <a:rPr lang="zh-CN" altLang="en-US" sz="2400" b="0" i="0" dirty="0">
                <a:solidFill>
                  <a:srgbClr val="121212"/>
                </a:solidFill>
                <a:effectLst/>
                <a:latin typeface="-apple-system"/>
              </a:rPr>
              <a:t>？ </a:t>
            </a:r>
            <a:r>
              <a:rPr lang="en-US" altLang="zh-CN" sz="2400" b="0" i="0" dirty="0">
                <a:solidFill>
                  <a:srgbClr val="121212"/>
                </a:solidFill>
                <a:effectLst/>
                <a:latin typeface="-apple-system"/>
              </a:rPr>
              <a:t>- </a:t>
            </a:r>
            <a:r>
              <a:rPr lang="zh-CN" altLang="en-US" sz="2400" b="0" i="0" dirty="0">
                <a:solidFill>
                  <a:srgbClr val="121212"/>
                </a:solidFill>
                <a:effectLst/>
                <a:latin typeface="-apple-system"/>
              </a:rPr>
              <a:t>我想唱</a:t>
            </a:r>
            <a:r>
              <a:rPr lang="en-US" altLang="zh-CN" sz="2400" b="0" i="0" dirty="0">
                <a:solidFill>
                  <a:srgbClr val="121212"/>
                </a:solidFill>
                <a:effectLst/>
                <a:latin typeface="-apple-system"/>
              </a:rPr>
              <a:t>high C</a:t>
            </a:r>
            <a:r>
              <a:rPr lang="zh-CN" altLang="en-US" sz="2400" b="0" i="0" dirty="0">
                <a:solidFill>
                  <a:srgbClr val="121212"/>
                </a:solidFill>
                <a:effectLst/>
                <a:latin typeface="-apple-system"/>
              </a:rPr>
              <a:t>的回答 </a:t>
            </a:r>
            <a:r>
              <a:rPr lang="en-US" altLang="zh-CN" sz="2400" b="0" i="0" dirty="0">
                <a:solidFill>
                  <a:srgbClr val="121212"/>
                </a:solidFill>
                <a:effectLst/>
                <a:latin typeface="-apple-system"/>
              </a:rPr>
              <a:t>- </a:t>
            </a:r>
            <a:r>
              <a:rPr lang="zh-CN" altLang="en-US" sz="2400" b="0" i="0" dirty="0">
                <a:solidFill>
                  <a:srgbClr val="121212"/>
                </a:solidFill>
                <a:effectLst/>
                <a:latin typeface="-apple-system"/>
              </a:rPr>
              <a:t>知乎 </a:t>
            </a:r>
            <a:r>
              <a:rPr lang="en-US" altLang="zh-CN" sz="2400" b="0" i="0" dirty="0">
                <a:solidFill>
                  <a:srgbClr val="121212"/>
                </a:solidFill>
                <a:effectLst/>
                <a:latin typeface="-apple-system"/>
                <a:hlinkClick r:id="rId3"/>
              </a:rPr>
              <a:t>https://www.zhihu.com/question/536012286/answer/2533146567</a:t>
            </a:r>
            <a:endParaRPr lang="en-US" altLang="zh-CN" sz="2400" b="0" i="0" dirty="0">
              <a:solidFill>
                <a:srgbClr val="121212"/>
              </a:solidFill>
              <a:effectLst/>
              <a:latin typeface="-apple-system"/>
            </a:endParaRPr>
          </a:p>
          <a:p>
            <a:endParaRPr lang="zh-CN" altLang="en-US" sz="2400" dirty="0"/>
          </a:p>
          <a:p>
            <a:endParaRPr lang="zh-CN" altLang="en-US" sz="2400" dirty="0"/>
          </a:p>
        </p:txBody>
      </p:sp>
      <p:pic>
        <p:nvPicPr>
          <p:cNvPr id="9" name="图片 8">
            <a:extLst>
              <a:ext uri="{FF2B5EF4-FFF2-40B4-BE49-F238E27FC236}">
                <a16:creationId xmlns:a16="http://schemas.microsoft.com/office/drawing/2014/main" id="{5F8BBC59-1A88-A71E-2DC9-1877B1C8638C}"/>
              </a:ext>
            </a:extLst>
          </p:cNvPr>
          <p:cNvPicPr>
            <a:picLocks noChangeAspect="1"/>
          </p:cNvPicPr>
          <p:nvPr/>
        </p:nvPicPr>
        <p:blipFill>
          <a:blip r:embed="rId4"/>
          <a:stretch>
            <a:fillRect/>
          </a:stretch>
        </p:blipFill>
        <p:spPr>
          <a:xfrm>
            <a:off x="688323" y="2129003"/>
            <a:ext cx="9471004" cy="4728997"/>
          </a:xfrm>
          <a:prstGeom prst="rect">
            <a:avLst/>
          </a:prstGeom>
        </p:spPr>
      </p:pic>
    </p:spTree>
    <p:extLst>
      <p:ext uri="{BB962C8B-B14F-4D97-AF65-F5344CB8AC3E}">
        <p14:creationId xmlns:p14="http://schemas.microsoft.com/office/powerpoint/2010/main" val="18146821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70075B-4FA9-2DAE-45D6-35987120CAAE}"/>
              </a:ext>
            </a:extLst>
          </p:cNvPr>
          <p:cNvSpPr>
            <a:spLocks noGrp="1"/>
          </p:cNvSpPr>
          <p:nvPr>
            <p:ph type="title"/>
          </p:nvPr>
        </p:nvSpPr>
        <p:spPr/>
        <p:txBody>
          <a:bodyPr/>
          <a:lstStyle/>
          <a:p>
            <a:r>
              <a:rPr lang="zh-CN" altLang="en-US" dirty="0"/>
              <a:t>材料鸣谢</a:t>
            </a:r>
            <a:r>
              <a:rPr lang="en-US" altLang="zh-CN" dirty="0"/>
              <a:t>(</a:t>
            </a:r>
            <a:r>
              <a:rPr lang="zh-CN" altLang="en-US" dirty="0"/>
              <a:t>中文资料</a:t>
            </a:r>
            <a:r>
              <a:rPr lang="en-US" altLang="zh-CN" dirty="0"/>
              <a:t>)</a:t>
            </a:r>
            <a:endParaRPr lang="zh-CN" altLang="en-US" dirty="0"/>
          </a:p>
        </p:txBody>
      </p:sp>
      <p:sp>
        <p:nvSpPr>
          <p:cNvPr id="3" name="内容占位符 2">
            <a:extLst>
              <a:ext uri="{FF2B5EF4-FFF2-40B4-BE49-F238E27FC236}">
                <a16:creationId xmlns:a16="http://schemas.microsoft.com/office/drawing/2014/main" id="{8CEE538B-A209-B9CF-D35A-E3488E03CAD9}"/>
              </a:ext>
            </a:extLst>
          </p:cNvPr>
          <p:cNvSpPr>
            <a:spLocks noGrp="1"/>
          </p:cNvSpPr>
          <p:nvPr>
            <p:ph idx="1"/>
          </p:nvPr>
        </p:nvSpPr>
        <p:spPr>
          <a:xfrm>
            <a:off x="789754" y="899114"/>
            <a:ext cx="11327559" cy="4351338"/>
          </a:xfrm>
        </p:spPr>
        <p:txBody>
          <a:bodyPr>
            <a:noAutofit/>
          </a:bodyPr>
          <a:lstStyle/>
          <a:p>
            <a:endParaRPr lang="zh-CN" altLang="en-US" sz="900" dirty="0"/>
          </a:p>
          <a:p>
            <a:pPr marL="0" indent="0">
              <a:buNone/>
            </a:pPr>
            <a:endParaRPr lang="en-US" altLang="zh-CN" sz="900" dirty="0"/>
          </a:p>
          <a:p>
            <a:r>
              <a:rPr lang="zh-CN" altLang="en-US" sz="900" dirty="0"/>
              <a:t>参数模型与非参数模型 </a:t>
            </a:r>
            <a:r>
              <a:rPr lang="en-US" altLang="zh-CN" sz="900" dirty="0"/>
              <a:t>- </a:t>
            </a:r>
            <a:r>
              <a:rPr lang="zh-CN" altLang="en-US" sz="900" dirty="0"/>
              <a:t>申小明</a:t>
            </a:r>
            <a:r>
              <a:rPr lang="en-US" altLang="zh-CN" sz="900" dirty="0"/>
              <a:t>77</a:t>
            </a:r>
            <a:r>
              <a:rPr lang="zh-CN" altLang="en-US" sz="900" dirty="0"/>
              <a:t>的文章 </a:t>
            </a:r>
            <a:r>
              <a:rPr lang="en-US" altLang="zh-CN" sz="900" dirty="0"/>
              <a:t>- </a:t>
            </a:r>
            <a:r>
              <a:rPr lang="zh-CN" altLang="en-US" sz="900" dirty="0"/>
              <a:t>知乎 </a:t>
            </a:r>
            <a:r>
              <a:rPr lang="en-US" altLang="zh-CN" sz="900" dirty="0">
                <a:hlinkClick r:id="rId3"/>
              </a:rPr>
              <a:t>https://zhuanlan.zhihu.com/p/350307389</a:t>
            </a:r>
            <a:endParaRPr lang="en-US" altLang="zh-CN" sz="900" dirty="0"/>
          </a:p>
          <a:p>
            <a:r>
              <a:rPr lang="zh-CN" altLang="en-US" sz="900" dirty="0"/>
              <a:t>判别模型与生成模型，概率模型与非概率模型、参数模型与非参数模型总结 </a:t>
            </a:r>
            <a:r>
              <a:rPr lang="en-US" altLang="zh-CN" sz="900" dirty="0"/>
              <a:t>- Eureka</a:t>
            </a:r>
            <a:r>
              <a:rPr lang="zh-CN" altLang="en-US" sz="900" dirty="0"/>
              <a:t>的文章 </a:t>
            </a:r>
            <a:r>
              <a:rPr lang="en-US" altLang="zh-CN" sz="900" dirty="0"/>
              <a:t>- </a:t>
            </a:r>
            <a:r>
              <a:rPr lang="zh-CN" altLang="en-US" sz="900" dirty="0"/>
              <a:t>知乎 </a:t>
            </a:r>
            <a:r>
              <a:rPr lang="en-US" altLang="zh-CN" sz="900" dirty="0">
                <a:hlinkClick r:id="rId4"/>
              </a:rPr>
              <a:t>https://zhuanlan.zhihu.com/p/37821985</a:t>
            </a:r>
            <a:endParaRPr lang="en-US" altLang="zh-CN" sz="900" dirty="0"/>
          </a:p>
          <a:p>
            <a:r>
              <a:rPr lang="zh-CN" altLang="en-US" sz="900" dirty="0"/>
              <a:t>机器学习“判定模型”和“生成模型”有什么区别？ </a:t>
            </a:r>
            <a:r>
              <a:rPr lang="en-US" altLang="zh-CN" sz="900" dirty="0"/>
              <a:t>- </a:t>
            </a:r>
            <a:r>
              <a:rPr lang="zh-CN" altLang="en-US" sz="900" dirty="0"/>
              <a:t>知乎 </a:t>
            </a:r>
            <a:r>
              <a:rPr lang="en-US" altLang="zh-CN" sz="900" dirty="0">
                <a:hlinkClick r:id="rId5"/>
              </a:rPr>
              <a:t>https://www.zhihu.com/question/20446337</a:t>
            </a:r>
            <a:endParaRPr lang="en-US" altLang="zh-CN" sz="900" dirty="0"/>
          </a:p>
          <a:p>
            <a:r>
              <a:rPr lang="zh-CN" altLang="en-US" sz="900" dirty="0"/>
              <a:t>机器学习之判别式模型和生成式模型 </a:t>
            </a:r>
            <a:r>
              <a:rPr lang="en-US" altLang="zh-CN" sz="900" dirty="0">
                <a:hlinkClick r:id="rId6"/>
              </a:rPr>
              <a:t>https://www.cnblogs.com/nolonely/p/6435213.html</a:t>
            </a:r>
            <a:endParaRPr lang="en-US" altLang="zh-CN" sz="900" dirty="0"/>
          </a:p>
          <a:p>
            <a:r>
              <a:rPr lang="zh-CN" altLang="en-US" sz="900" dirty="0"/>
              <a:t>生成模型综述</a:t>
            </a:r>
            <a:r>
              <a:rPr lang="en-US" altLang="zh-CN" sz="900" dirty="0"/>
              <a:t>——</a:t>
            </a:r>
            <a:r>
              <a:rPr lang="zh-CN" altLang="en-US" sz="900" dirty="0"/>
              <a:t>深度学习第二十章（一） </a:t>
            </a:r>
            <a:r>
              <a:rPr lang="en-US" altLang="zh-CN" sz="900" dirty="0"/>
              <a:t>- </a:t>
            </a:r>
            <a:r>
              <a:rPr lang="zh-CN" altLang="en-US" sz="900" dirty="0"/>
              <a:t>川陀学者的文章 </a:t>
            </a:r>
            <a:r>
              <a:rPr lang="en-US" altLang="zh-CN" sz="900" dirty="0"/>
              <a:t>- </a:t>
            </a:r>
            <a:r>
              <a:rPr lang="zh-CN" altLang="en-US" sz="900" dirty="0"/>
              <a:t>知乎 </a:t>
            </a:r>
            <a:r>
              <a:rPr lang="en-US" altLang="zh-CN" sz="900" dirty="0">
                <a:hlinkClick r:id="rId7"/>
              </a:rPr>
              <a:t>https://zhuanlan.zhihu.com/p/50278440</a:t>
            </a:r>
            <a:endParaRPr lang="en-US" altLang="zh-CN" sz="900" dirty="0"/>
          </a:p>
          <a:p>
            <a:r>
              <a:rPr lang="zh-CN" altLang="en-US" sz="900" dirty="0"/>
              <a:t>生成模型（</a:t>
            </a:r>
            <a:r>
              <a:rPr lang="en-US" altLang="zh-CN" sz="900" dirty="0"/>
              <a:t>1</a:t>
            </a:r>
            <a:r>
              <a:rPr lang="zh-CN" altLang="en-US" sz="900" dirty="0"/>
              <a:t>）</a:t>
            </a:r>
            <a:r>
              <a:rPr lang="en-US" altLang="zh-CN" sz="900" dirty="0"/>
              <a:t>-</a:t>
            </a:r>
            <a:r>
              <a:rPr lang="zh-CN" altLang="en-US" sz="900" dirty="0"/>
              <a:t>无监督生成模型 </a:t>
            </a:r>
            <a:r>
              <a:rPr lang="en-US" altLang="zh-CN" sz="900" dirty="0"/>
              <a:t>- </a:t>
            </a:r>
            <a:r>
              <a:rPr lang="zh-CN" altLang="en-US" sz="900" dirty="0"/>
              <a:t>小米粥的文章 </a:t>
            </a:r>
            <a:r>
              <a:rPr lang="en-US" altLang="zh-CN" sz="900" dirty="0"/>
              <a:t>- </a:t>
            </a:r>
            <a:r>
              <a:rPr lang="zh-CN" altLang="en-US" sz="900" dirty="0"/>
              <a:t>知乎 </a:t>
            </a:r>
            <a:r>
              <a:rPr lang="en-US" altLang="zh-CN" sz="900" dirty="0">
                <a:hlinkClick r:id="rId8"/>
              </a:rPr>
              <a:t>https://zhuanlan.zhihu.com/p/273245785</a:t>
            </a:r>
            <a:endParaRPr lang="en-US" altLang="zh-CN" sz="900" dirty="0"/>
          </a:p>
          <a:p>
            <a:r>
              <a:rPr lang="zh-CN" altLang="en-US" sz="900" dirty="0"/>
              <a:t>理解机器学习中的潜在空间 </a:t>
            </a:r>
            <a:r>
              <a:rPr lang="en-US" altLang="zh-CN" sz="900" dirty="0"/>
              <a:t>- </a:t>
            </a:r>
            <a:r>
              <a:rPr lang="en-US" altLang="zh-CN" sz="900" dirty="0" err="1"/>
              <a:t>liye</a:t>
            </a:r>
            <a:r>
              <a:rPr lang="zh-CN" altLang="en-US" sz="900" dirty="0"/>
              <a:t>的文章 </a:t>
            </a:r>
            <a:r>
              <a:rPr lang="en-US" altLang="zh-CN" sz="900" dirty="0"/>
              <a:t>- </a:t>
            </a:r>
            <a:r>
              <a:rPr lang="zh-CN" altLang="en-US" sz="900" dirty="0"/>
              <a:t>知乎  </a:t>
            </a:r>
            <a:r>
              <a:rPr lang="en-US" altLang="zh-CN" sz="900" dirty="0">
                <a:hlinkClick r:id="rId9"/>
              </a:rPr>
              <a:t>https://zhuanlan.zhihu.com/p/369946876</a:t>
            </a:r>
            <a:endParaRPr lang="en-US" altLang="zh-CN" sz="900" dirty="0"/>
          </a:p>
          <a:p>
            <a:r>
              <a:rPr lang="en-US" altLang="zh-CN" sz="900" dirty="0">
                <a:hlinkClick r:id="rId10"/>
              </a:rPr>
              <a:t>https://blog.csdn.net/weixin_43943476/article/details/123752065</a:t>
            </a:r>
            <a:endParaRPr lang="en-US" altLang="zh-CN" sz="900" dirty="0"/>
          </a:p>
          <a:p>
            <a:r>
              <a:rPr lang="en-US" altLang="zh-CN" sz="900" dirty="0">
                <a:hlinkClick r:id="rId11"/>
              </a:rPr>
              <a:t>https://towardsdatascience.com/understanding-latent-space-in-machine-learning-de5a7c687d8d</a:t>
            </a:r>
            <a:endParaRPr lang="en-US" altLang="zh-CN" sz="900" dirty="0"/>
          </a:p>
          <a:p>
            <a:r>
              <a:rPr lang="zh-CN" altLang="en-US" sz="900" dirty="0"/>
              <a:t>激情论证</a:t>
            </a:r>
            <a:r>
              <a:rPr lang="en-US" altLang="zh-CN" sz="900" dirty="0"/>
              <a:t>diffusion</a:t>
            </a:r>
            <a:r>
              <a:rPr lang="zh-CN" altLang="en-US" sz="900" dirty="0"/>
              <a:t>模型等价于去噪自动编码器</a:t>
            </a:r>
            <a:r>
              <a:rPr lang="en-US" altLang="zh-CN" sz="900" dirty="0"/>
              <a:t>: </a:t>
            </a:r>
            <a:r>
              <a:rPr lang="en-US" altLang="zh-CN" sz="900" dirty="0">
                <a:hlinkClick r:id="rId12"/>
              </a:rPr>
              <a:t>https://twitter.com/sedielem</a:t>
            </a:r>
            <a:r>
              <a:rPr lang="en-US" altLang="zh-CN" sz="900" dirty="0"/>
              <a:t> </a:t>
            </a:r>
            <a:r>
              <a:rPr lang="zh-CN" altLang="en-US" sz="900" dirty="0"/>
              <a:t>中文转载：</a:t>
            </a:r>
            <a:r>
              <a:rPr lang="en-US" altLang="zh-CN" sz="900" dirty="0">
                <a:hlinkClick r:id="rId13"/>
              </a:rPr>
              <a:t>https://zhuanlan.zhihu.com/p/466572823</a:t>
            </a:r>
            <a:endParaRPr lang="en-US" altLang="zh-CN" sz="900" dirty="0"/>
          </a:p>
          <a:p>
            <a:r>
              <a:rPr lang="zh-CN" altLang="en-US" sz="900" dirty="0"/>
              <a:t>机器之心 </a:t>
            </a:r>
            <a:r>
              <a:rPr lang="en-US" altLang="zh-CN" sz="900" dirty="0"/>
              <a:t>- </a:t>
            </a:r>
            <a:r>
              <a:rPr lang="zh-CN" altLang="en-US" sz="900" dirty="0"/>
              <a:t>深度生成模型 </a:t>
            </a:r>
            <a:r>
              <a:rPr lang="en-US" altLang="zh-CN" sz="900" dirty="0">
                <a:hlinkClick r:id="rId14"/>
              </a:rPr>
              <a:t>https://www.jiqizhixin.com/graph/technologies/77c3d598-259e-4ecc-9617-bd27ca2098fd</a:t>
            </a:r>
            <a:endParaRPr lang="en-US" altLang="zh-CN" sz="900" dirty="0"/>
          </a:p>
          <a:p>
            <a:r>
              <a:rPr lang="zh-CN" altLang="en-US" sz="900" dirty="0"/>
              <a:t>北理信息系统及安全对抗实验中心 </a:t>
            </a:r>
            <a:r>
              <a:rPr lang="en-US" altLang="zh-CN" sz="900" dirty="0"/>
              <a:t>- </a:t>
            </a:r>
            <a:r>
              <a:rPr lang="zh-CN" altLang="en-US" sz="900" dirty="0"/>
              <a:t>深度生成模型 </a:t>
            </a:r>
            <a:r>
              <a:rPr lang="en-US" altLang="zh-CN" sz="900" dirty="0">
                <a:hlinkClick r:id="rId15"/>
              </a:rPr>
              <a:t>https://www.isclab.org.cn/wp-content/uploads/2022/01/%E6%B7%B1%E5%BA%A6%E7%94%9F%E6%88%90%E6%A8%A1%E5%9E%8B-%E5%91%A8%E7%91%BE%E6%B4%81.pdf</a:t>
            </a:r>
            <a:endParaRPr lang="en-US" altLang="zh-CN" sz="900" dirty="0"/>
          </a:p>
          <a:p>
            <a:r>
              <a:rPr lang="zh-CN" altLang="en-US" sz="900" dirty="0"/>
              <a:t>深度生成模型综述 </a:t>
            </a:r>
            <a:r>
              <a:rPr lang="en-US" altLang="zh-CN" sz="900" dirty="0"/>
              <a:t>- </a:t>
            </a:r>
            <a:r>
              <a:rPr lang="zh-CN" altLang="en-US" sz="900" dirty="0"/>
              <a:t>专知的文章 </a:t>
            </a:r>
            <a:r>
              <a:rPr lang="en-US" altLang="zh-CN" sz="900" dirty="0"/>
              <a:t>- </a:t>
            </a:r>
            <a:r>
              <a:rPr lang="zh-CN" altLang="en-US" sz="900" dirty="0"/>
              <a:t>知乎 </a:t>
            </a:r>
            <a:r>
              <a:rPr lang="en-US" altLang="zh-CN" sz="900" dirty="0">
                <a:hlinkClick r:id="rId16"/>
              </a:rPr>
              <a:t>https://zhuanlan.zhihu.com/p/452812493</a:t>
            </a:r>
            <a:endParaRPr lang="en-US" altLang="zh-CN" sz="900" dirty="0"/>
          </a:p>
          <a:p>
            <a:r>
              <a:rPr lang="zh-CN" altLang="en-US" sz="900" dirty="0"/>
              <a:t>变分自编码器</a:t>
            </a:r>
            <a:r>
              <a:rPr lang="en-US" altLang="zh-CN" sz="900" dirty="0"/>
              <a:t>VAE</a:t>
            </a:r>
            <a:r>
              <a:rPr lang="zh-CN" altLang="en-US" sz="900" dirty="0"/>
              <a:t>：原来是这么一回事 </a:t>
            </a:r>
            <a:r>
              <a:rPr lang="en-US" altLang="zh-CN" sz="900" dirty="0"/>
              <a:t>| </a:t>
            </a:r>
            <a:r>
              <a:rPr lang="zh-CN" altLang="en-US" sz="900" dirty="0"/>
              <a:t>附开源代码 </a:t>
            </a:r>
            <a:r>
              <a:rPr lang="en-US" altLang="zh-CN" sz="900" dirty="0"/>
              <a:t>- </a:t>
            </a:r>
            <a:r>
              <a:rPr lang="en-US" altLang="zh-CN" sz="900" dirty="0" err="1"/>
              <a:t>PaperWeekly</a:t>
            </a:r>
            <a:r>
              <a:rPr lang="zh-CN" altLang="en-US" sz="900" dirty="0"/>
              <a:t>的文章 </a:t>
            </a:r>
            <a:r>
              <a:rPr lang="en-US" altLang="zh-CN" sz="900" dirty="0"/>
              <a:t>- </a:t>
            </a:r>
            <a:r>
              <a:rPr lang="zh-CN" altLang="en-US" sz="900" dirty="0"/>
              <a:t>知乎 </a:t>
            </a:r>
            <a:r>
              <a:rPr lang="en-US" altLang="zh-CN" sz="900" dirty="0">
                <a:hlinkClick r:id="rId17"/>
              </a:rPr>
              <a:t>https://zhuanlan.zhihu.com/p/34998569</a:t>
            </a:r>
            <a:endParaRPr lang="en-US" altLang="zh-CN" sz="900" dirty="0"/>
          </a:p>
          <a:p>
            <a:r>
              <a:rPr lang="zh-CN" altLang="en-US" sz="900" dirty="0"/>
              <a:t>如何通俗理解扩散模型？ </a:t>
            </a:r>
            <a:r>
              <a:rPr lang="en-US" altLang="zh-CN" sz="900" dirty="0"/>
              <a:t>- </a:t>
            </a:r>
            <a:r>
              <a:rPr lang="en-US" altLang="zh-CN" sz="900" dirty="0" err="1"/>
              <a:t>HeptaAI</a:t>
            </a:r>
            <a:r>
              <a:rPr lang="zh-CN" altLang="en-US" sz="900" dirty="0"/>
              <a:t>的文章 </a:t>
            </a:r>
            <a:r>
              <a:rPr lang="en-US" altLang="zh-CN" sz="900" dirty="0"/>
              <a:t>- </a:t>
            </a:r>
            <a:r>
              <a:rPr lang="zh-CN" altLang="en-US" sz="900" dirty="0"/>
              <a:t>知乎 </a:t>
            </a:r>
            <a:r>
              <a:rPr lang="en-US" altLang="zh-CN" sz="900" dirty="0">
                <a:hlinkClick r:id="rId18"/>
              </a:rPr>
              <a:t>https://zhuanlan.zhihu.com/p/563543020</a:t>
            </a:r>
            <a:endParaRPr lang="en-US" altLang="zh-CN" sz="900" dirty="0"/>
          </a:p>
          <a:p>
            <a:r>
              <a:rPr lang="en-US" altLang="zh-CN" sz="900" dirty="0"/>
              <a:t>flow-based</a:t>
            </a:r>
            <a:r>
              <a:rPr lang="zh-CN" altLang="en-US" sz="900" dirty="0"/>
              <a:t>生成模型 </a:t>
            </a:r>
            <a:r>
              <a:rPr lang="en-US" altLang="zh-CN" sz="900" dirty="0"/>
              <a:t>- </a:t>
            </a:r>
            <a:r>
              <a:rPr lang="en-US" altLang="zh-CN" sz="900" dirty="0" err="1"/>
              <a:t>liured</a:t>
            </a:r>
            <a:r>
              <a:rPr lang="zh-CN" altLang="en-US" sz="900" dirty="0"/>
              <a:t>的文章 </a:t>
            </a:r>
            <a:r>
              <a:rPr lang="en-US" altLang="zh-CN" sz="900" dirty="0"/>
              <a:t>- </a:t>
            </a:r>
            <a:r>
              <a:rPr lang="zh-CN" altLang="en-US" sz="900" dirty="0"/>
              <a:t>知乎 </a:t>
            </a:r>
            <a:r>
              <a:rPr lang="en-US" altLang="zh-CN" sz="900" dirty="0">
                <a:hlinkClick r:id="rId19"/>
              </a:rPr>
              <a:t>https://zhuanlan.zhihu.com/p/43157737</a:t>
            </a:r>
            <a:endParaRPr lang="en-US" altLang="zh-CN" sz="900" dirty="0"/>
          </a:p>
          <a:p>
            <a:r>
              <a:rPr lang="zh-CN" altLang="en-US" sz="900" dirty="0"/>
              <a:t>生成对抗网络（</a:t>
            </a:r>
            <a:r>
              <a:rPr lang="en-US" altLang="zh-CN" sz="900" dirty="0"/>
              <a:t>GAN</a:t>
            </a:r>
            <a:r>
              <a:rPr lang="zh-CN" altLang="en-US" sz="900" dirty="0"/>
              <a:t>） </a:t>
            </a:r>
            <a:r>
              <a:rPr lang="en-US" altLang="zh-CN" sz="900" dirty="0"/>
              <a:t>- </a:t>
            </a:r>
            <a:r>
              <a:rPr lang="en-US" altLang="zh-CN" sz="900" dirty="0" err="1"/>
              <a:t>evtor</a:t>
            </a:r>
            <a:r>
              <a:rPr lang="zh-CN" altLang="en-US" sz="900" dirty="0"/>
              <a:t>的文章 </a:t>
            </a:r>
            <a:r>
              <a:rPr lang="en-US" altLang="zh-CN" sz="900" dirty="0"/>
              <a:t>- </a:t>
            </a:r>
            <a:r>
              <a:rPr lang="zh-CN" altLang="en-US" sz="900" dirty="0"/>
              <a:t>知乎 </a:t>
            </a:r>
            <a:r>
              <a:rPr lang="en-US" altLang="zh-CN" sz="900" dirty="0">
                <a:hlinkClick r:id="rId20"/>
              </a:rPr>
              <a:t>https://zhuanlan.zhihu.com/p/34287744</a:t>
            </a:r>
            <a:endParaRPr lang="en-US" altLang="zh-CN" sz="900" dirty="0"/>
          </a:p>
          <a:p>
            <a:r>
              <a:rPr lang="en-US" altLang="zh-CN" sz="900" dirty="0"/>
              <a:t>GAN</a:t>
            </a:r>
            <a:r>
              <a:rPr lang="zh-CN" altLang="en-US" sz="900" dirty="0"/>
              <a:t>万字长文综述 </a:t>
            </a:r>
            <a:r>
              <a:rPr lang="en-US" altLang="zh-CN" sz="900" dirty="0">
                <a:hlinkClick r:id="rId21"/>
              </a:rPr>
              <a:t>https://mp.weixin.qq.com/s/tX-33JO5OmP-raK7L23F2Q</a:t>
            </a:r>
            <a:endParaRPr lang="en-US" altLang="zh-CN" sz="900" dirty="0"/>
          </a:p>
          <a:p>
            <a:r>
              <a:rPr lang="zh-CN" altLang="en-US" sz="900" dirty="0"/>
              <a:t>半小时理解变分自编码器 </a:t>
            </a:r>
            <a:r>
              <a:rPr lang="en-US" altLang="zh-CN" sz="900" dirty="0"/>
              <a:t>- </a:t>
            </a:r>
            <a:r>
              <a:rPr lang="zh-CN" altLang="en-US" sz="900" dirty="0"/>
              <a:t>多头注意力的文章 </a:t>
            </a:r>
            <a:r>
              <a:rPr lang="en-US" altLang="zh-CN" sz="900" dirty="0"/>
              <a:t>- </a:t>
            </a:r>
            <a:r>
              <a:rPr lang="zh-CN" altLang="en-US" sz="900" dirty="0"/>
              <a:t>知乎 </a:t>
            </a:r>
            <a:r>
              <a:rPr lang="en-US" altLang="zh-CN" sz="900" dirty="0">
                <a:hlinkClick r:id="rId22"/>
              </a:rPr>
              <a:t>https://zhuanlan.zhihu.com/p/144649293</a:t>
            </a:r>
            <a:endParaRPr lang="en-US" altLang="zh-CN" sz="900" dirty="0"/>
          </a:p>
          <a:p>
            <a:r>
              <a:rPr lang="zh-CN" altLang="en-US" sz="900" dirty="0"/>
              <a:t>无监督学习之</a:t>
            </a:r>
            <a:r>
              <a:rPr lang="en-US" altLang="zh-CN" sz="900" dirty="0"/>
              <a:t>VAE——</a:t>
            </a:r>
            <a:r>
              <a:rPr lang="zh-CN" altLang="en-US" sz="900" dirty="0"/>
              <a:t>变分自编码器详解 </a:t>
            </a:r>
            <a:r>
              <a:rPr lang="en-US" altLang="zh-CN" sz="900" dirty="0"/>
              <a:t>- </a:t>
            </a:r>
            <a:r>
              <a:rPr lang="zh-CN" altLang="en-US" sz="900" dirty="0"/>
              <a:t>湃森的文章 </a:t>
            </a:r>
            <a:r>
              <a:rPr lang="en-US" altLang="zh-CN" sz="900" dirty="0"/>
              <a:t>- </a:t>
            </a:r>
            <a:r>
              <a:rPr lang="zh-CN" altLang="en-US" sz="900" dirty="0"/>
              <a:t>知乎 </a:t>
            </a:r>
            <a:r>
              <a:rPr lang="en-US" altLang="zh-CN" sz="900" dirty="0">
                <a:hlinkClick r:id="rId23"/>
              </a:rPr>
              <a:t>https://zhuanlan.zhihu.com/p/112513743</a:t>
            </a:r>
            <a:endParaRPr lang="en-US" altLang="zh-CN" sz="900" dirty="0"/>
          </a:p>
          <a:p>
            <a:r>
              <a:rPr lang="en-US" altLang="zh-CN" sz="900" dirty="0"/>
              <a:t>diffusion model</a:t>
            </a:r>
            <a:r>
              <a:rPr lang="zh-CN" altLang="en-US" sz="900" dirty="0"/>
              <a:t>最近在图像生成领域大红大紫，如何看待它的风头开始超过</a:t>
            </a:r>
            <a:r>
              <a:rPr lang="en-US" altLang="zh-CN" sz="900" dirty="0"/>
              <a:t>GAN</a:t>
            </a:r>
            <a:r>
              <a:rPr lang="zh-CN" altLang="en-US" sz="900" dirty="0"/>
              <a:t>？ </a:t>
            </a:r>
            <a:r>
              <a:rPr lang="en-US" altLang="zh-CN" sz="900" dirty="0"/>
              <a:t>- </a:t>
            </a:r>
            <a:r>
              <a:rPr lang="zh-CN" altLang="en-US" sz="900" dirty="0"/>
              <a:t>我想唱</a:t>
            </a:r>
            <a:r>
              <a:rPr lang="en-US" altLang="zh-CN" sz="900" dirty="0"/>
              <a:t>high C</a:t>
            </a:r>
            <a:r>
              <a:rPr lang="zh-CN" altLang="en-US" sz="900" dirty="0"/>
              <a:t>的回答 </a:t>
            </a:r>
            <a:r>
              <a:rPr lang="en-US" altLang="zh-CN" sz="900" dirty="0"/>
              <a:t>- </a:t>
            </a:r>
            <a:r>
              <a:rPr lang="zh-CN" altLang="en-US" sz="900" dirty="0"/>
              <a:t>知乎 </a:t>
            </a:r>
            <a:r>
              <a:rPr lang="en-US" altLang="zh-CN" sz="900" dirty="0">
                <a:hlinkClick r:id="rId24"/>
              </a:rPr>
              <a:t>https://www.zhihu.com/question/536012286/answer/2533146567</a:t>
            </a:r>
            <a:endParaRPr lang="en-US" altLang="zh-CN" sz="900" dirty="0"/>
          </a:p>
          <a:p>
            <a:pPr marL="0" indent="0">
              <a:buNone/>
            </a:pPr>
            <a:endParaRPr lang="en-US" altLang="zh-CN" sz="900" dirty="0"/>
          </a:p>
        </p:txBody>
      </p:sp>
    </p:spTree>
    <p:extLst>
      <p:ext uri="{BB962C8B-B14F-4D97-AF65-F5344CB8AC3E}">
        <p14:creationId xmlns:p14="http://schemas.microsoft.com/office/powerpoint/2010/main" val="1200180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70075B-4FA9-2DAE-45D6-35987120CAAE}"/>
              </a:ext>
            </a:extLst>
          </p:cNvPr>
          <p:cNvSpPr>
            <a:spLocks noGrp="1"/>
          </p:cNvSpPr>
          <p:nvPr>
            <p:ph type="title"/>
          </p:nvPr>
        </p:nvSpPr>
        <p:spPr/>
        <p:txBody>
          <a:bodyPr/>
          <a:lstStyle/>
          <a:p>
            <a:r>
              <a:rPr lang="zh-CN" altLang="en-US" dirty="0"/>
              <a:t>材料鸣谢</a:t>
            </a:r>
            <a:r>
              <a:rPr lang="en-US" altLang="zh-CN" dirty="0"/>
              <a:t>(</a:t>
            </a:r>
            <a:r>
              <a:rPr lang="zh-CN" altLang="en-US" dirty="0"/>
              <a:t>英文资料</a:t>
            </a:r>
            <a:r>
              <a:rPr lang="en-US" altLang="zh-CN" dirty="0"/>
              <a:t>)</a:t>
            </a:r>
            <a:endParaRPr lang="zh-CN" altLang="en-US" dirty="0"/>
          </a:p>
        </p:txBody>
      </p:sp>
      <p:sp>
        <p:nvSpPr>
          <p:cNvPr id="3" name="内容占位符 2">
            <a:extLst>
              <a:ext uri="{FF2B5EF4-FFF2-40B4-BE49-F238E27FC236}">
                <a16:creationId xmlns:a16="http://schemas.microsoft.com/office/drawing/2014/main" id="{8CEE538B-A209-B9CF-D35A-E3488E03CAD9}"/>
              </a:ext>
            </a:extLst>
          </p:cNvPr>
          <p:cNvSpPr>
            <a:spLocks noGrp="1"/>
          </p:cNvSpPr>
          <p:nvPr>
            <p:ph idx="1"/>
          </p:nvPr>
        </p:nvSpPr>
        <p:spPr>
          <a:xfrm>
            <a:off x="753420" y="1389620"/>
            <a:ext cx="11327559" cy="4351338"/>
          </a:xfrm>
        </p:spPr>
        <p:txBody>
          <a:bodyPr>
            <a:noAutofit/>
          </a:bodyPr>
          <a:lstStyle/>
          <a:p>
            <a:pPr marL="0" indent="0">
              <a:buNone/>
            </a:pPr>
            <a:r>
              <a:rPr lang="en-US" altLang="zh-CN" sz="800" dirty="0"/>
              <a:t> P. Vincent, H. Larochelle, Y. </a:t>
            </a:r>
            <a:r>
              <a:rPr lang="en-US" altLang="zh-CN" sz="800" dirty="0" err="1"/>
              <a:t>Bengio</a:t>
            </a:r>
            <a:r>
              <a:rPr lang="en-US" altLang="zh-CN" sz="800" dirty="0"/>
              <a:t>, and P.-A. </a:t>
            </a:r>
            <a:r>
              <a:rPr lang="en-US" altLang="zh-CN" sz="800" dirty="0" err="1"/>
              <a:t>Manzagol.Extracting</a:t>
            </a:r>
            <a:r>
              <a:rPr lang="en-US" altLang="zh-CN" sz="800" dirty="0"/>
              <a:t> and composing robust features with denoising autoencoders. In Proceedings of the 25th International Conference on Machine Learning, ICML ’08, pages 1096–1103,New York, NY, USA, 2008. ACM. </a:t>
            </a:r>
          </a:p>
          <a:p>
            <a:pPr marL="0" indent="0">
              <a:buNone/>
            </a:pPr>
            <a:r>
              <a:rPr lang="en-US" altLang="zh-CN" sz="800" dirty="0"/>
              <a:t> </a:t>
            </a:r>
            <a:r>
              <a:rPr lang="en-US" altLang="zh-CN" sz="800" dirty="0" err="1"/>
              <a:t>Bigdeli</a:t>
            </a:r>
            <a:r>
              <a:rPr lang="en-US" altLang="zh-CN" sz="800" dirty="0"/>
              <a:t>, </a:t>
            </a:r>
            <a:r>
              <a:rPr lang="en-US" altLang="zh-CN" sz="800" dirty="0" err="1"/>
              <a:t>Siavash</a:t>
            </a:r>
            <a:r>
              <a:rPr lang="en-US" altLang="zh-CN" sz="800" dirty="0"/>
              <a:t> </a:t>
            </a:r>
            <a:r>
              <a:rPr lang="en-US" altLang="zh-CN" sz="800" dirty="0" err="1"/>
              <a:t>Arjomand</a:t>
            </a:r>
            <a:r>
              <a:rPr lang="en-US" altLang="zh-CN" sz="800" dirty="0"/>
              <a:t>, et al. "Deep mean-shift priors for image restoration." </a:t>
            </a:r>
            <a:r>
              <a:rPr lang="en-US" altLang="zh-CN" sz="800" dirty="0" err="1"/>
              <a:t>arXiv</a:t>
            </a:r>
            <a:r>
              <a:rPr lang="en-US" altLang="zh-CN" sz="800" dirty="0"/>
              <a:t> preprint arXiv:1709.03749 (2017). </a:t>
            </a:r>
          </a:p>
          <a:p>
            <a:pPr marL="0" indent="0">
              <a:buNone/>
            </a:pPr>
            <a:r>
              <a:rPr lang="en-US" altLang="zh-CN" sz="800" dirty="0" err="1"/>
              <a:t>Bigdeli</a:t>
            </a:r>
            <a:r>
              <a:rPr lang="en-US" altLang="zh-CN" sz="800" dirty="0"/>
              <a:t>, </a:t>
            </a:r>
            <a:r>
              <a:rPr lang="en-US" altLang="zh-CN" sz="800" dirty="0" err="1"/>
              <a:t>Siavash</a:t>
            </a:r>
            <a:r>
              <a:rPr lang="en-US" altLang="zh-CN" sz="800" dirty="0"/>
              <a:t> </a:t>
            </a:r>
            <a:r>
              <a:rPr lang="en-US" altLang="zh-CN" sz="800" dirty="0" err="1"/>
              <a:t>Arjomand</a:t>
            </a:r>
            <a:r>
              <a:rPr lang="en-US" altLang="zh-CN" sz="800" dirty="0"/>
              <a:t>, et al. "Deep mean-shift priors for image restoration." </a:t>
            </a:r>
            <a:r>
              <a:rPr lang="en-US" altLang="zh-CN" sz="800" dirty="0" err="1"/>
              <a:t>arXiv</a:t>
            </a:r>
            <a:r>
              <a:rPr lang="en-US" altLang="zh-CN" sz="800" dirty="0"/>
              <a:t> preprint arXiv:1709.03749 (2017). </a:t>
            </a:r>
          </a:p>
          <a:p>
            <a:pPr marL="0" indent="0">
              <a:buNone/>
            </a:pPr>
            <a:r>
              <a:rPr lang="en-US" altLang="zh-CN" sz="800" dirty="0"/>
              <a:t>Song, Yang, and Stefano </a:t>
            </a:r>
            <a:r>
              <a:rPr lang="en-US" altLang="zh-CN" sz="800" dirty="0" err="1"/>
              <a:t>Ermon</a:t>
            </a:r>
            <a:r>
              <a:rPr lang="en-US" altLang="zh-CN" sz="800" dirty="0"/>
              <a:t>. "Generative modeling by estimating gradients of the data distribution." </a:t>
            </a:r>
            <a:r>
              <a:rPr lang="en-US" altLang="zh-CN" sz="800" dirty="0" err="1"/>
              <a:t>arXiv</a:t>
            </a:r>
            <a:r>
              <a:rPr lang="en-US" altLang="zh-CN" sz="800" dirty="0"/>
              <a:t> preprint arXiv:1907.05600 (2019)</a:t>
            </a:r>
          </a:p>
          <a:p>
            <a:pPr marL="0" indent="0">
              <a:buNone/>
            </a:pPr>
            <a:r>
              <a:rPr lang="en-US" altLang="zh-CN" sz="800" dirty="0">
                <a:hlinkClick r:id="rId3">
                  <a:extLst>
                    <a:ext uri="{A12FA001-AC4F-418D-AE19-62706E023703}">
                      <ahyp:hlinkClr xmlns:ahyp="http://schemas.microsoft.com/office/drawing/2018/hyperlinkcolor" val="tx"/>
                    </a:ext>
                  </a:extLst>
                </a:hlinkClick>
              </a:rPr>
              <a:t>[1701.00160] NIPS 2016 Tutorial: Generative Adversarial Networks (arxiv.org)</a:t>
            </a:r>
            <a:endParaRPr lang="en-US" altLang="zh-CN" sz="800" dirty="0"/>
          </a:p>
          <a:p>
            <a:pPr marL="0" indent="0" algn="l">
              <a:buNone/>
            </a:pPr>
            <a:r>
              <a:rPr lang="en-US" altLang="zh-CN" sz="800" b="0" i="0" dirty="0">
                <a:effectLst/>
              </a:rPr>
              <a:t>Zheng Z , Zheng L , Yang Y . Unlabeled Samples Generated by GAN Improve the Person Re-identification Baseline in </a:t>
            </a:r>
            <a:r>
              <a:rPr lang="en-US" altLang="zh-CN" sz="800" b="0" i="0" dirty="0" err="1">
                <a:effectLst/>
              </a:rPr>
              <a:t>VitroC</a:t>
            </a:r>
            <a:r>
              <a:rPr lang="en-US" altLang="zh-CN" sz="800" b="0" i="0" dirty="0">
                <a:effectLst/>
              </a:rPr>
              <a:t>// 2017 IEEE International Conference on Computer Vision (ICCV). IEEE Computer Society, 2017. </a:t>
            </a:r>
          </a:p>
          <a:p>
            <a:pPr marL="0" indent="0" algn="l">
              <a:buNone/>
            </a:pPr>
            <a:r>
              <a:rPr lang="en-US" altLang="zh-CN" sz="800" b="0" i="0" dirty="0">
                <a:effectLst/>
              </a:rPr>
              <a:t>Yuan </a:t>
            </a:r>
            <a:r>
              <a:rPr lang="en-US" altLang="zh-CN" sz="800" b="0" i="0" dirty="0" err="1">
                <a:effectLst/>
              </a:rPr>
              <a:t>Xue</a:t>
            </a:r>
            <a:r>
              <a:rPr lang="en-US" altLang="zh-CN" sz="800" b="0" i="0" dirty="0">
                <a:effectLst/>
              </a:rPr>
              <a:t>, Tao Xu, Han Zhang, Rodney Long, and </a:t>
            </a:r>
            <a:r>
              <a:rPr lang="en-US" altLang="zh-CN" sz="800" b="0" i="0" dirty="0" err="1">
                <a:effectLst/>
              </a:rPr>
              <a:t>Xiaolei</a:t>
            </a:r>
            <a:r>
              <a:rPr lang="en-US" altLang="zh-CN" sz="800" b="0" i="0" dirty="0">
                <a:effectLst/>
              </a:rPr>
              <a:t> Huang. </a:t>
            </a:r>
            <a:r>
              <a:rPr lang="en-US" altLang="zh-CN" sz="800" b="0" i="0" dirty="0" err="1">
                <a:effectLst/>
              </a:rPr>
              <a:t>Segan</a:t>
            </a:r>
            <a:r>
              <a:rPr lang="en-US" altLang="zh-CN" sz="800" b="0" i="0" dirty="0">
                <a:effectLst/>
              </a:rPr>
              <a:t>: </a:t>
            </a:r>
            <a:r>
              <a:rPr lang="en-US" altLang="zh-CN" sz="800" b="0" i="0" dirty="0" err="1">
                <a:effectLst/>
              </a:rPr>
              <a:t>Adversar</a:t>
            </a:r>
            <a:r>
              <a:rPr lang="en-US" altLang="zh-CN" sz="800" b="0" i="0" dirty="0">
                <a:effectLst/>
              </a:rPr>
              <a:t>- </a:t>
            </a:r>
            <a:r>
              <a:rPr lang="en-US" altLang="zh-CN" sz="800" b="0" i="0" dirty="0" err="1">
                <a:effectLst/>
              </a:rPr>
              <a:t>ial</a:t>
            </a:r>
            <a:r>
              <a:rPr lang="en-US" altLang="zh-CN" sz="800" b="0" i="0" dirty="0">
                <a:effectLst/>
              </a:rPr>
              <a:t> network with multi-scale l_1 loss for medical image segmentation. </a:t>
            </a:r>
            <a:r>
              <a:rPr lang="en-US" altLang="zh-CN" sz="800" b="0" i="0" dirty="0" err="1">
                <a:effectLst/>
              </a:rPr>
              <a:t>arXiv</a:t>
            </a:r>
            <a:r>
              <a:rPr lang="en-US" altLang="zh-CN" sz="800" b="0" i="0" dirty="0">
                <a:effectLst/>
              </a:rPr>
              <a:t> preprint arXiv:1706.01805, 2017. </a:t>
            </a:r>
          </a:p>
          <a:p>
            <a:pPr marL="0" indent="0" algn="l">
              <a:buNone/>
            </a:pPr>
            <a:r>
              <a:rPr lang="en-US" altLang="zh-CN" sz="800" b="0" i="0" dirty="0">
                <a:effectLst/>
              </a:rPr>
              <a:t>Denis </a:t>
            </a:r>
            <a:r>
              <a:rPr lang="en-US" altLang="zh-CN" sz="800" b="0" i="0" dirty="0" err="1">
                <a:effectLst/>
              </a:rPr>
              <a:t>Volkhonskiy</a:t>
            </a:r>
            <a:r>
              <a:rPr lang="en-US" altLang="zh-CN" sz="800" b="0" i="0" dirty="0">
                <a:effectLst/>
              </a:rPr>
              <a:t>, Ivan Nazarov, Boris </a:t>
            </a:r>
            <a:r>
              <a:rPr lang="en-US" altLang="zh-CN" sz="800" b="0" i="0" dirty="0" err="1">
                <a:effectLst/>
              </a:rPr>
              <a:t>Borisenko</a:t>
            </a:r>
            <a:r>
              <a:rPr lang="en-US" altLang="zh-CN" sz="800" b="0" i="0" dirty="0">
                <a:effectLst/>
              </a:rPr>
              <a:t>, and </a:t>
            </a:r>
            <a:r>
              <a:rPr lang="en-US" altLang="zh-CN" sz="800" b="0" i="0" dirty="0" err="1">
                <a:effectLst/>
              </a:rPr>
              <a:t>Evgeny</a:t>
            </a:r>
            <a:r>
              <a:rPr lang="en-US" altLang="zh-CN" sz="800" b="0" i="0" dirty="0">
                <a:effectLst/>
              </a:rPr>
              <a:t> </a:t>
            </a:r>
            <a:r>
              <a:rPr lang="en-US" altLang="zh-CN" sz="800" b="0" i="0" dirty="0" err="1">
                <a:effectLst/>
              </a:rPr>
              <a:t>Burnaev</a:t>
            </a:r>
            <a:r>
              <a:rPr lang="en-US" altLang="zh-CN" sz="800" b="0" i="0" dirty="0">
                <a:effectLst/>
              </a:rPr>
              <a:t>. </a:t>
            </a:r>
            <a:r>
              <a:rPr lang="en-US" altLang="zh-CN" sz="800" b="0" i="0" dirty="0" err="1">
                <a:effectLst/>
              </a:rPr>
              <a:t>Steganographicgenerative</a:t>
            </a:r>
            <a:r>
              <a:rPr lang="en-US" altLang="zh-CN" sz="800" b="0" i="0" dirty="0">
                <a:effectLst/>
              </a:rPr>
              <a:t> adversarial networks. </a:t>
            </a:r>
            <a:r>
              <a:rPr lang="en-US" altLang="zh-CN" sz="800" b="0" i="0" dirty="0" err="1">
                <a:effectLst/>
              </a:rPr>
              <a:t>arXiv</a:t>
            </a:r>
            <a:r>
              <a:rPr lang="en-US" altLang="zh-CN" sz="800" b="0" i="0" dirty="0">
                <a:effectLst/>
              </a:rPr>
              <a:t> preprint arXiv:1703.05502, 2017. </a:t>
            </a:r>
          </a:p>
          <a:p>
            <a:pPr marL="0" indent="0" algn="l">
              <a:buNone/>
            </a:pPr>
            <a:r>
              <a:rPr lang="en-US" altLang="zh-CN" sz="800" b="0" i="0" dirty="0">
                <a:effectLst/>
              </a:rPr>
              <a:t>Shin, </a:t>
            </a:r>
            <a:r>
              <a:rPr lang="en-US" altLang="zh-CN" sz="800" b="0" i="0" dirty="0" err="1">
                <a:effectLst/>
              </a:rPr>
              <a:t>Hanul</a:t>
            </a:r>
            <a:r>
              <a:rPr lang="en-US" altLang="zh-CN" sz="800" b="0" i="0" dirty="0">
                <a:effectLst/>
              </a:rPr>
              <a:t>, et al. "Continual learning with deep generative replay." Advances in Neural Information Processing Systems. 2017.</a:t>
            </a:r>
          </a:p>
          <a:p>
            <a:pPr marL="0" indent="0" algn="l">
              <a:buNone/>
            </a:pPr>
            <a:r>
              <a:rPr lang="en-US" altLang="zh-CN" sz="800" b="0" i="0" dirty="0">
                <a:effectLst/>
                <a:hlinkClick r:id="rId4">
                  <a:extLst>
                    <a:ext uri="{A12FA001-AC4F-418D-AE19-62706E023703}">
                      <ahyp:hlinkClr xmlns:ahyp="http://schemas.microsoft.com/office/drawing/2018/hyperlinkcolor" val="tx"/>
                    </a:ext>
                  </a:extLst>
                </a:hlinkClick>
              </a:rPr>
              <a:t>https://arxiv.org/abs/1706.03762</a:t>
            </a:r>
            <a:endParaRPr lang="en-US" altLang="zh-CN" sz="800" b="0" i="0" dirty="0">
              <a:effectLst/>
            </a:endParaRPr>
          </a:p>
          <a:p>
            <a:pPr marL="0" indent="0" algn="l">
              <a:buNone/>
            </a:pPr>
            <a:r>
              <a:rPr lang="en-US" altLang="zh-CN" sz="800" b="0" i="0" dirty="0">
                <a:effectLst/>
                <a:hlinkClick r:id="rId5">
                  <a:extLst>
                    <a:ext uri="{A12FA001-AC4F-418D-AE19-62706E023703}">
                      <ahyp:hlinkClr xmlns:ahyp="http://schemas.microsoft.com/office/drawing/2018/hyperlinkcolor" val="tx"/>
                    </a:ext>
                  </a:extLst>
                </a:hlinkClick>
              </a:rPr>
              <a:t>https://arxiv.org/abs/1810.04805</a:t>
            </a:r>
            <a:endParaRPr lang="en-US" altLang="zh-CN" sz="800" b="0" i="0" dirty="0">
              <a:effectLst/>
            </a:endParaRPr>
          </a:p>
          <a:p>
            <a:pPr marL="0" indent="0" algn="l">
              <a:buNone/>
            </a:pPr>
            <a:r>
              <a:rPr lang="en-US" altLang="zh-CN" sz="800" b="0" i="0" dirty="0">
                <a:effectLst/>
                <a:hlinkClick r:id="rId6">
                  <a:extLst>
                    <a:ext uri="{A12FA001-AC4F-418D-AE19-62706E023703}">
                      <ahyp:hlinkClr xmlns:ahyp="http://schemas.microsoft.com/office/drawing/2018/hyperlinkcolor" val="tx"/>
                    </a:ext>
                  </a:extLst>
                </a:hlinkClick>
              </a:rPr>
              <a:t>https://arxiv.org/abs/2010.11929</a:t>
            </a:r>
            <a:endParaRPr lang="en-US" altLang="zh-CN" sz="800" b="0" i="0" dirty="0">
              <a:effectLst/>
            </a:endParaRPr>
          </a:p>
          <a:p>
            <a:pPr marL="0" indent="0" algn="l">
              <a:buNone/>
            </a:pPr>
            <a:r>
              <a:rPr lang="en-US" altLang="zh-CN" sz="800" b="0" i="0" dirty="0">
                <a:effectLst/>
                <a:hlinkClick r:id="rId7">
                  <a:extLst>
                    <a:ext uri="{A12FA001-AC4F-418D-AE19-62706E023703}">
                      <ahyp:hlinkClr xmlns:ahyp="http://schemas.microsoft.com/office/drawing/2018/hyperlinkcolor" val="tx"/>
                    </a:ext>
                  </a:extLst>
                </a:hlinkClick>
              </a:rPr>
              <a:t>https://arxiv.org/pdf/2011.04006.pdf</a:t>
            </a:r>
            <a:endParaRPr lang="en-US" altLang="zh-CN" sz="800" b="0" i="0" dirty="0">
              <a:effectLst/>
            </a:endParaRPr>
          </a:p>
          <a:p>
            <a:pPr marL="0" indent="0" algn="l">
              <a:buNone/>
            </a:pPr>
            <a:r>
              <a:rPr lang="en-US" altLang="zh-CN" sz="800" b="0" i="0" dirty="0">
                <a:effectLst/>
                <a:hlinkClick r:id="rId8">
                  <a:extLst>
                    <a:ext uri="{A12FA001-AC4F-418D-AE19-62706E023703}">
                      <ahyp:hlinkClr xmlns:ahyp="http://schemas.microsoft.com/office/drawing/2018/hyperlinkcolor" val="tx"/>
                    </a:ext>
                  </a:extLst>
                </a:hlinkClick>
              </a:rPr>
              <a:t>https://arxiv.org/abs/2103.14030</a:t>
            </a:r>
            <a:endParaRPr lang="en-US" altLang="zh-CN" sz="800" b="0" i="0" dirty="0">
              <a:effectLst/>
            </a:endParaRPr>
          </a:p>
          <a:p>
            <a:pPr marL="0" indent="0" algn="l">
              <a:buNone/>
            </a:pPr>
            <a:r>
              <a:rPr lang="en-US" altLang="zh-CN" sz="800" b="0" i="0" dirty="0">
                <a:effectLst/>
                <a:hlinkClick r:id="rId9">
                  <a:extLst>
                    <a:ext uri="{A12FA001-AC4F-418D-AE19-62706E023703}">
                      <ahyp:hlinkClr xmlns:ahyp="http://schemas.microsoft.com/office/drawing/2018/hyperlinkcolor" val="tx"/>
                    </a:ext>
                  </a:extLst>
                </a:hlinkClick>
              </a:rPr>
              <a:t>https://www.science.org/doi/10.1126/science.1127647</a:t>
            </a:r>
            <a:endParaRPr lang="en-US" altLang="zh-CN" sz="800" b="0" i="0" dirty="0">
              <a:effectLst/>
            </a:endParaRPr>
          </a:p>
          <a:p>
            <a:pPr marL="0" indent="0" algn="l">
              <a:buNone/>
            </a:pPr>
            <a:r>
              <a:rPr lang="en-US" altLang="zh-CN" sz="800" b="0" i="0" dirty="0">
                <a:effectLst/>
                <a:hlinkClick r:id="rId10">
                  <a:extLst>
                    <a:ext uri="{A12FA001-AC4F-418D-AE19-62706E023703}">
                      <ahyp:hlinkClr xmlns:ahyp="http://schemas.microsoft.com/office/drawing/2018/hyperlinkcolor" val="tx"/>
                    </a:ext>
                  </a:extLst>
                </a:hlinkClick>
              </a:rPr>
              <a:t>https://arxiv.org/abs/1505.04597</a:t>
            </a:r>
            <a:endParaRPr lang="en-US" altLang="zh-CN" sz="800" b="0" i="0" dirty="0">
              <a:effectLst/>
            </a:endParaRPr>
          </a:p>
          <a:p>
            <a:pPr marL="0" indent="0" algn="l">
              <a:buNone/>
            </a:pPr>
            <a:r>
              <a:rPr lang="en-US" altLang="zh-CN" sz="800" b="0" i="0" dirty="0">
                <a:effectLst/>
                <a:hlinkClick r:id="rId11">
                  <a:extLst>
                    <a:ext uri="{A12FA001-AC4F-418D-AE19-62706E023703}">
                      <ahyp:hlinkClr xmlns:ahyp="http://schemas.microsoft.com/office/drawing/2018/hyperlinkcolor" val="tx"/>
                    </a:ext>
                  </a:extLst>
                </a:hlinkClick>
              </a:rPr>
              <a:t>https://arxiv.org/abs/1312.6114</a:t>
            </a:r>
            <a:endParaRPr lang="en-US" altLang="zh-CN" sz="800" b="0" i="0" dirty="0">
              <a:effectLst/>
            </a:endParaRPr>
          </a:p>
          <a:p>
            <a:pPr marL="0" indent="0" algn="l">
              <a:buNone/>
            </a:pPr>
            <a:r>
              <a:rPr lang="en-US" altLang="zh-CN" sz="800" b="0" i="0" dirty="0">
                <a:effectLst/>
                <a:hlinkClick r:id="rId12">
                  <a:extLst>
                    <a:ext uri="{A12FA001-AC4F-418D-AE19-62706E023703}">
                      <ahyp:hlinkClr xmlns:ahyp="http://schemas.microsoft.com/office/drawing/2018/hyperlinkcolor" val="tx"/>
                    </a:ext>
                  </a:extLst>
                </a:hlinkClick>
              </a:rPr>
              <a:t>https://arxiv.org/abs/2111.06377</a:t>
            </a:r>
            <a:endParaRPr lang="en-US" altLang="zh-CN" sz="800" b="0" i="0" dirty="0">
              <a:effectLst/>
            </a:endParaRPr>
          </a:p>
          <a:p>
            <a:pPr marL="0" indent="0" algn="l">
              <a:buNone/>
            </a:pPr>
            <a:r>
              <a:rPr lang="en-US" altLang="zh-CN" sz="800" b="0" i="0" dirty="0">
                <a:effectLst/>
                <a:hlinkClick r:id="rId13">
                  <a:extLst>
                    <a:ext uri="{A12FA001-AC4F-418D-AE19-62706E023703}">
                      <ahyp:hlinkClr xmlns:ahyp="http://schemas.microsoft.com/office/drawing/2018/hyperlinkcolor" val="tx"/>
                    </a:ext>
                  </a:extLst>
                </a:hlinkClick>
              </a:rPr>
              <a:t>https://arxiv.org/abs/2201.03545</a:t>
            </a:r>
            <a:endParaRPr lang="en-US" altLang="zh-CN" sz="800" dirty="0"/>
          </a:p>
          <a:p>
            <a:pPr marL="0" indent="0" algn="l">
              <a:buNone/>
            </a:pPr>
            <a:r>
              <a:rPr lang="en-US" altLang="zh-CN" sz="800" b="0" i="0" dirty="0">
                <a:effectLst/>
                <a:hlinkClick r:id="rId14">
                  <a:extLst>
                    <a:ext uri="{A12FA001-AC4F-418D-AE19-62706E023703}">
                      <ahyp:hlinkClr xmlns:ahyp="http://schemas.microsoft.com/office/drawing/2018/hyperlinkcolor" val="tx"/>
                    </a:ext>
                  </a:extLst>
                </a:hlinkClick>
              </a:rPr>
              <a:t>https://arxiv.org/abs/2102.12122</a:t>
            </a:r>
            <a:endParaRPr lang="en-US" altLang="zh-CN" sz="800" b="0" i="0" dirty="0">
              <a:effectLst/>
            </a:endParaRPr>
          </a:p>
          <a:p>
            <a:pPr marL="0" indent="0" algn="l">
              <a:buNone/>
            </a:pPr>
            <a:r>
              <a:rPr lang="en-US" altLang="zh-CN" sz="800" b="0" i="0" dirty="0">
                <a:effectLst/>
                <a:hlinkClick r:id="rId15">
                  <a:extLst>
                    <a:ext uri="{A12FA001-AC4F-418D-AE19-62706E023703}">
                      <ahyp:hlinkClr xmlns:ahyp="http://schemas.microsoft.com/office/drawing/2018/hyperlinkcolor" val="tx"/>
                    </a:ext>
                  </a:extLst>
                </a:hlinkClick>
              </a:rPr>
              <a:t>https://medium.com/mlearning-ai/a-crash-course-on-vaes-vq-vaes-and-vae-gans-3fdcc40b059e</a:t>
            </a:r>
            <a:endParaRPr lang="en-US" altLang="zh-CN" sz="800" dirty="0"/>
          </a:p>
          <a:p>
            <a:pPr marL="0" indent="0" algn="l">
              <a:buNone/>
            </a:pPr>
            <a:r>
              <a:rPr lang="en-US" altLang="zh-CN" sz="800" b="0" i="0" dirty="0">
                <a:effectLst/>
                <a:hlinkClick r:id="rId16">
                  <a:extLst>
                    <a:ext uri="{A12FA001-AC4F-418D-AE19-62706E023703}">
                      <ahyp:hlinkClr xmlns:ahyp="http://schemas.microsoft.com/office/drawing/2018/hyperlinkcolor" val="tx"/>
                    </a:ext>
                  </a:extLst>
                </a:hlinkClick>
              </a:rPr>
              <a:t>https://towardsdatascience.com/applied-deep-learning-part-3-autoencoders-1c083af4d798</a:t>
            </a:r>
            <a:endParaRPr lang="en-US" altLang="zh-CN" sz="800" b="0" i="0" dirty="0">
              <a:effectLst/>
            </a:endParaRPr>
          </a:p>
          <a:p>
            <a:pPr marL="0" indent="0" algn="l">
              <a:buNone/>
            </a:pPr>
            <a:endParaRPr lang="en-US" altLang="zh-CN" sz="800" b="0" i="0" dirty="0">
              <a:effectLst/>
            </a:endParaRPr>
          </a:p>
          <a:p>
            <a:endParaRPr lang="en-US" altLang="zh-CN" sz="900" dirty="0"/>
          </a:p>
        </p:txBody>
      </p:sp>
    </p:spTree>
    <p:extLst>
      <p:ext uri="{BB962C8B-B14F-4D97-AF65-F5344CB8AC3E}">
        <p14:creationId xmlns:p14="http://schemas.microsoft.com/office/powerpoint/2010/main" val="2713684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1DC22-1E86-E040-E84F-4FFCE0838388}"/>
              </a:ext>
            </a:extLst>
          </p:cNvPr>
          <p:cNvSpPr>
            <a:spLocks noGrp="1"/>
          </p:cNvSpPr>
          <p:nvPr>
            <p:ph type="title"/>
          </p:nvPr>
        </p:nvSpPr>
        <p:spPr/>
        <p:txBody>
          <a:bodyPr/>
          <a:lstStyle/>
          <a:p>
            <a:r>
              <a:rPr lang="zh-CN" altLang="en-US" dirty="0"/>
              <a:t>前置知识 </a:t>
            </a:r>
            <a:r>
              <a:rPr lang="en-US" altLang="zh-CN" dirty="0"/>
              <a:t>– </a:t>
            </a:r>
            <a:r>
              <a:rPr lang="zh-CN" altLang="en-US" dirty="0"/>
              <a:t>深度生成模型</a:t>
            </a:r>
          </a:p>
        </p:txBody>
      </p:sp>
      <p:sp>
        <p:nvSpPr>
          <p:cNvPr id="3" name="内容占位符 2">
            <a:extLst>
              <a:ext uri="{FF2B5EF4-FFF2-40B4-BE49-F238E27FC236}">
                <a16:creationId xmlns:a16="http://schemas.microsoft.com/office/drawing/2014/main" id="{52F96824-23FA-99CA-0AE5-5454993F6526}"/>
              </a:ext>
            </a:extLst>
          </p:cNvPr>
          <p:cNvSpPr>
            <a:spLocks noGrp="1"/>
          </p:cNvSpPr>
          <p:nvPr>
            <p:ph idx="1"/>
          </p:nvPr>
        </p:nvSpPr>
        <p:spPr>
          <a:xfrm>
            <a:off x="8755243" y="2416973"/>
            <a:ext cx="3184430" cy="4351338"/>
          </a:xfrm>
        </p:spPr>
        <p:txBody>
          <a:bodyPr>
            <a:normAutofit/>
          </a:bodyPr>
          <a:lstStyle/>
          <a:p>
            <a:r>
              <a:rPr lang="en-US" altLang="zh-CN" sz="2400" dirty="0"/>
              <a:t>Diffusion</a:t>
            </a:r>
            <a:r>
              <a:rPr lang="zh-CN" altLang="en-US" sz="2400" dirty="0"/>
              <a:t>是一种深度生成模型（无监督生成模型）</a:t>
            </a:r>
            <a:endParaRPr lang="en-US" altLang="zh-CN" sz="2400" dirty="0"/>
          </a:p>
          <a:p>
            <a:r>
              <a:rPr lang="zh-CN" altLang="en-US" sz="2400" dirty="0"/>
              <a:t>它属于：机器学习 </a:t>
            </a:r>
            <a:r>
              <a:rPr lang="en-US" altLang="zh-CN" sz="2400" dirty="0"/>
              <a:t>– </a:t>
            </a:r>
            <a:r>
              <a:rPr lang="zh-CN" altLang="en-US" sz="2400" dirty="0"/>
              <a:t>无监督学习 </a:t>
            </a:r>
            <a:r>
              <a:rPr lang="en-US" altLang="zh-CN" sz="2400" dirty="0"/>
              <a:t>– </a:t>
            </a:r>
            <a:r>
              <a:rPr lang="zh-CN" altLang="en-US" sz="2400" dirty="0"/>
              <a:t>概率模型</a:t>
            </a:r>
            <a:r>
              <a:rPr lang="en-US" altLang="zh-CN" sz="2400" dirty="0"/>
              <a:t> – </a:t>
            </a:r>
            <a:r>
              <a:rPr lang="zh-CN" altLang="en-US" sz="2400" dirty="0"/>
              <a:t>生成模型</a:t>
            </a:r>
            <a:endParaRPr lang="en-US" altLang="zh-CN" sz="2400" dirty="0"/>
          </a:p>
        </p:txBody>
      </p:sp>
      <p:pic>
        <p:nvPicPr>
          <p:cNvPr id="6" name="图片 5">
            <a:extLst>
              <a:ext uri="{FF2B5EF4-FFF2-40B4-BE49-F238E27FC236}">
                <a16:creationId xmlns:a16="http://schemas.microsoft.com/office/drawing/2014/main" id="{FB111C40-3CCE-A449-D457-F3F57328D36A}"/>
              </a:ext>
            </a:extLst>
          </p:cNvPr>
          <p:cNvPicPr>
            <a:picLocks noChangeAspect="1"/>
          </p:cNvPicPr>
          <p:nvPr/>
        </p:nvPicPr>
        <p:blipFill>
          <a:blip r:embed="rId2"/>
          <a:stretch>
            <a:fillRect/>
          </a:stretch>
        </p:blipFill>
        <p:spPr>
          <a:xfrm>
            <a:off x="920247" y="1478972"/>
            <a:ext cx="6875112" cy="4351337"/>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3">
            <p14:nvContentPartPr>
              <p14:cNvPr id="9" name="墨迹 8">
                <a:extLst>
                  <a:ext uri="{FF2B5EF4-FFF2-40B4-BE49-F238E27FC236}">
                    <a16:creationId xmlns:a16="http://schemas.microsoft.com/office/drawing/2014/main" id="{3A665B5D-4483-9F89-2BF4-02AB18566F90}"/>
                  </a:ext>
                </a:extLst>
              </p14:cNvPr>
              <p14:cNvContentPartPr/>
              <p14:nvPr/>
            </p14:nvContentPartPr>
            <p14:xfrm>
              <a:off x="7013453" y="4911068"/>
              <a:ext cx="861480" cy="41040"/>
            </p14:xfrm>
          </p:contentPart>
        </mc:Choice>
        <mc:Fallback xmlns="">
          <p:pic>
            <p:nvPicPr>
              <p:cNvPr id="9" name="墨迹 8">
                <a:extLst>
                  <a:ext uri="{FF2B5EF4-FFF2-40B4-BE49-F238E27FC236}">
                    <a16:creationId xmlns:a16="http://schemas.microsoft.com/office/drawing/2014/main" id="{3A665B5D-4483-9F89-2BF4-02AB18566F90}"/>
                  </a:ext>
                </a:extLst>
              </p:cNvPr>
              <p:cNvPicPr/>
              <p:nvPr/>
            </p:nvPicPr>
            <p:blipFill>
              <a:blip r:embed="rId4"/>
              <a:stretch>
                <a:fillRect/>
              </a:stretch>
            </p:blipFill>
            <p:spPr>
              <a:xfrm>
                <a:off x="6995813" y="4893428"/>
                <a:ext cx="897120" cy="76680"/>
              </a:xfrm>
              <a:prstGeom prst="rect">
                <a:avLst/>
              </a:prstGeom>
            </p:spPr>
          </p:pic>
        </mc:Fallback>
      </mc:AlternateContent>
    </p:spTree>
    <p:extLst>
      <p:ext uri="{BB962C8B-B14F-4D97-AF65-F5344CB8AC3E}">
        <p14:creationId xmlns:p14="http://schemas.microsoft.com/office/powerpoint/2010/main" val="2552365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4E19AA7-15E9-D8B8-9787-A43080F7E9D9}"/>
              </a:ext>
            </a:extLst>
          </p:cNvPr>
          <p:cNvSpPr>
            <a:spLocks noGrp="1"/>
          </p:cNvSpPr>
          <p:nvPr>
            <p:ph idx="1"/>
          </p:nvPr>
        </p:nvSpPr>
        <p:spPr>
          <a:xfrm>
            <a:off x="9346591" y="2650119"/>
            <a:ext cx="2693921" cy="1708339"/>
          </a:xfrm>
        </p:spPr>
        <p:txBody>
          <a:bodyPr/>
          <a:lstStyle/>
          <a:p>
            <a:r>
              <a:rPr lang="zh-CN" altLang="en-US" dirty="0"/>
              <a:t>*通过贝叶斯公式，由生成式模型可以得到判别式模型。</a:t>
            </a:r>
          </a:p>
        </p:txBody>
      </p:sp>
      <p:pic>
        <p:nvPicPr>
          <p:cNvPr id="6" name="图片 5">
            <a:extLst>
              <a:ext uri="{FF2B5EF4-FFF2-40B4-BE49-F238E27FC236}">
                <a16:creationId xmlns:a16="http://schemas.microsoft.com/office/drawing/2014/main" id="{599D4CD8-9246-60FC-28E1-069967485E11}"/>
              </a:ext>
            </a:extLst>
          </p:cNvPr>
          <p:cNvPicPr>
            <a:picLocks noChangeAspect="1"/>
          </p:cNvPicPr>
          <p:nvPr/>
        </p:nvPicPr>
        <p:blipFill>
          <a:blip r:embed="rId2"/>
          <a:stretch>
            <a:fillRect/>
          </a:stretch>
        </p:blipFill>
        <p:spPr>
          <a:xfrm>
            <a:off x="399724" y="303723"/>
            <a:ext cx="8468662" cy="5873239"/>
          </a:xfrm>
          <a:prstGeom prst="rect">
            <a:avLst/>
          </a:prstGeom>
        </p:spPr>
      </p:pic>
    </p:spTree>
    <p:extLst>
      <p:ext uri="{BB962C8B-B14F-4D97-AF65-F5344CB8AC3E}">
        <p14:creationId xmlns:p14="http://schemas.microsoft.com/office/powerpoint/2010/main" val="4265927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53F383-3F4E-1337-5135-9A68284741AC}"/>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DE17A8D-5E0B-0993-308F-BF5A3B45067C}"/>
              </a:ext>
            </a:extLst>
          </p:cNvPr>
          <p:cNvSpPr>
            <a:spLocks noGrp="1"/>
          </p:cNvSpPr>
          <p:nvPr>
            <p:ph idx="1"/>
          </p:nvPr>
        </p:nvSpPr>
        <p:spPr>
          <a:xfrm>
            <a:off x="838200" y="4199669"/>
            <a:ext cx="10515600" cy="1977294"/>
          </a:xfrm>
        </p:spPr>
        <p:txBody>
          <a:bodyPr>
            <a:normAutofit/>
          </a:bodyPr>
          <a:lstStyle/>
          <a:p>
            <a:r>
              <a:rPr lang="zh-CN" altLang="en-US" dirty="0"/>
              <a:t>难点：</a:t>
            </a:r>
            <a:endParaRPr lang="en-US" altLang="zh-CN" dirty="0"/>
          </a:p>
          <a:p>
            <a:r>
              <a:rPr lang="zh-CN" altLang="en-US" dirty="0"/>
              <a:t>如何进行概率密度估计，训练出概率模型</a:t>
            </a:r>
            <a:endParaRPr lang="en-US" altLang="zh-CN" dirty="0"/>
          </a:p>
          <a:p>
            <a:r>
              <a:rPr lang="zh-CN" altLang="en-US" dirty="0"/>
              <a:t>如何采样生成样本</a:t>
            </a:r>
          </a:p>
        </p:txBody>
      </p:sp>
      <p:pic>
        <p:nvPicPr>
          <p:cNvPr id="5" name="图片 4">
            <a:extLst>
              <a:ext uri="{FF2B5EF4-FFF2-40B4-BE49-F238E27FC236}">
                <a16:creationId xmlns:a16="http://schemas.microsoft.com/office/drawing/2014/main" id="{319DF735-E1B2-2304-B0C1-9B7B93199287}"/>
              </a:ext>
            </a:extLst>
          </p:cNvPr>
          <p:cNvPicPr>
            <a:picLocks noChangeAspect="1"/>
          </p:cNvPicPr>
          <p:nvPr/>
        </p:nvPicPr>
        <p:blipFill>
          <a:blip r:embed="rId2"/>
          <a:stretch>
            <a:fillRect/>
          </a:stretch>
        </p:blipFill>
        <p:spPr>
          <a:xfrm>
            <a:off x="673480" y="365125"/>
            <a:ext cx="9531916" cy="3354369"/>
          </a:xfrm>
          <a:prstGeom prst="rect">
            <a:avLst/>
          </a:prstGeom>
        </p:spPr>
      </p:pic>
      <p:sp>
        <p:nvSpPr>
          <p:cNvPr id="6" name="副标题 2">
            <a:extLst>
              <a:ext uri="{FF2B5EF4-FFF2-40B4-BE49-F238E27FC236}">
                <a16:creationId xmlns:a16="http://schemas.microsoft.com/office/drawing/2014/main" id="{F723C3A5-4C18-BB21-4958-132302BEF018}"/>
              </a:ext>
            </a:extLst>
          </p:cNvPr>
          <p:cNvSpPr txBox="1">
            <a:spLocks/>
          </p:cNvSpPr>
          <p:nvPr/>
        </p:nvSpPr>
        <p:spPr>
          <a:xfrm>
            <a:off x="169739" y="6331120"/>
            <a:ext cx="11294939" cy="65203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zh-CN" altLang="en-US" sz="1800" dirty="0"/>
              <a:t>生成模型（</a:t>
            </a:r>
            <a:r>
              <a:rPr lang="en-US" altLang="zh-CN" sz="1800" dirty="0"/>
              <a:t>1</a:t>
            </a:r>
            <a:r>
              <a:rPr lang="zh-CN" altLang="en-US" sz="1800" dirty="0"/>
              <a:t>）</a:t>
            </a:r>
            <a:r>
              <a:rPr lang="en-US" altLang="zh-CN" sz="1800" dirty="0"/>
              <a:t>-</a:t>
            </a:r>
            <a:r>
              <a:rPr lang="zh-CN" altLang="en-US" sz="1800" dirty="0"/>
              <a:t>无监督生成模型 </a:t>
            </a:r>
            <a:r>
              <a:rPr lang="en-US" altLang="zh-CN" sz="1800" dirty="0"/>
              <a:t>- </a:t>
            </a:r>
            <a:r>
              <a:rPr lang="zh-CN" altLang="en-US" sz="1800" dirty="0"/>
              <a:t>小米粥的文章 </a:t>
            </a:r>
            <a:r>
              <a:rPr lang="en-US" altLang="zh-CN" sz="1800" dirty="0"/>
              <a:t>- </a:t>
            </a:r>
            <a:r>
              <a:rPr lang="zh-CN" altLang="en-US" sz="1800" dirty="0"/>
              <a:t>知乎 </a:t>
            </a:r>
            <a:r>
              <a:rPr lang="en-US" altLang="zh-CN" sz="1800" dirty="0">
                <a:hlinkClick r:id="rId3"/>
              </a:rPr>
              <a:t>https://zhuanlan.zhihu.com/p/273245785</a:t>
            </a:r>
            <a:endParaRPr lang="en-US" altLang="zh-CN" sz="1800" dirty="0"/>
          </a:p>
          <a:p>
            <a:pPr algn="l"/>
            <a:endParaRPr lang="en-US" altLang="zh-CN" sz="1800" dirty="0"/>
          </a:p>
        </p:txBody>
      </p:sp>
    </p:spTree>
    <p:extLst>
      <p:ext uri="{BB962C8B-B14F-4D97-AF65-F5344CB8AC3E}">
        <p14:creationId xmlns:p14="http://schemas.microsoft.com/office/powerpoint/2010/main" val="2994444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737948-1226-ADB1-7EDD-F8838DA6A1A1}"/>
              </a:ext>
            </a:extLst>
          </p:cNvPr>
          <p:cNvSpPr>
            <a:spLocks noGrp="1"/>
          </p:cNvSpPr>
          <p:nvPr>
            <p:ph type="title"/>
          </p:nvPr>
        </p:nvSpPr>
        <p:spPr/>
        <p:txBody>
          <a:bodyPr>
            <a:noAutofit/>
          </a:bodyPr>
          <a:lstStyle/>
          <a:p>
            <a:r>
              <a:rPr lang="zh-CN" altLang="en-US" sz="2800" dirty="0"/>
              <a:t>隐空间（</a:t>
            </a:r>
            <a:r>
              <a:rPr lang="en-US" altLang="zh-CN" sz="2800" dirty="0"/>
              <a:t>latent space</a:t>
            </a:r>
            <a:r>
              <a:rPr lang="zh-CN" altLang="en-US" sz="2800" dirty="0"/>
              <a:t>）</a:t>
            </a:r>
            <a:r>
              <a:rPr lang="en-US" altLang="zh-CN" sz="2800" dirty="0"/>
              <a:t>/</a:t>
            </a:r>
            <a:r>
              <a:rPr lang="zh-CN" altLang="en-US" sz="2800" dirty="0"/>
              <a:t>隐变量（</a:t>
            </a:r>
            <a:r>
              <a:rPr lang="en-US" altLang="zh-CN" sz="2800" dirty="0"/>
              <a:t>hidden variables</a:t>
            </a:r>
            <a:r>
              <a:rPr lang="zh-CN" altLang="en-US" sz="2800" dirty="0"/>
              <a:t>）</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4CB72461-9D41-17DA-EB05-1C7448F47001}"/>
                  </a:ext>
                </a:extLst>
              </p:cNvPr>
              <p:cNvSpPr txBox="1"/>
              <p:nvPr/>
            </p:nvSpPr>
            <p:spPr>
              <a:xfrm>
                <a:off x="1494796" y="2792480"/>
                <a:ext cx="1062238"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800" b="0" i="1" smtClean="0">
                          <a:latin typeface="Cambria Math" panose="02040503050406030204" pitchFamily="18" charset="0"/>
                        </a:rPr>
                        <m:t>𝑎</m:t>
                      </m:r>
                    </m:oMath>
                  </m:oMathPara>
                </a14:m>
                <a:endParaRPr lang="zh-CN" altLang="en-US" sz="4800" dirty="0"/>
              </a:p>
            </p:txBody>
          </p:sp>
        </mc:Choice>
        <mc:Fallback xmlns="">
          <p:sp>
            <p:nvSpPr>
              <p:cNvPr id="7" name="文本框 6">
                <a:extLst>
                  <a:ext uri="{FF2B5EF4-FFF2-40B4-BE49-F238E27FC236}">
                    <a16:creationId xmlns:a16="http://schemas.microsoft.com/office/drawing/2014/main" id="{4CB72461-9D41-17DA-EB05-1C7448F47001}"/>
                  </a:ext>
                </a:extLst>
              </p:cNvPr>
              <p:cNvSpPr txBox="1">
                <a:spLocks noRot="1" noChangeAspect="1" noMove="1" noResize="1" noEditPoints="1" noAdjustHandles="1" noChangeArrowheads="1" noChangeShapeType="1" noTextEdit="1"/>
              </p:cNvSpPr>
              <p:nvPr/>
            </p:nvSpPr>
            <p:spPr>
              <a:xfrm>
                <a:off x="1494796" y="2792480"/>
                <a:ext cx="1062238" cy="738664"/>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12BFE51-D1F8-BC6B-E3CD-DCB2E2F65367}"/>
                  </a:ext>
                </a:extLst>
              </p:cNvPr>
              <p:cNvSpPr txBox="1"/>
              <p:nvPr/>
            </p:nvSpPr>
            <p:spPr>
              <a:xfrm>
                <a:off x="3421241" y="2792480"/>
                <a:ext cx="1062238"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800" b="0" i="1" smtClean="0">
                          <a:latin typeface="Cambria Math" panose="02040503050406030204" pitchFamily="18" charset="0"/>
                        </a:rPr>
                        <m:t>𝑏</m:t>
                      </m:r>
                    </m:oMath>
                  </m:oMathPara>
                </a14:m>
                <a:endParaRPr lang="zh-CN" altLang="en-US" sz="4800" dirty="0"/>
              </a:p>
            </p:txBody>
          </p:sp>
        </mc:Choice>
        <mc:Fallback xmlns="">
          <p:sp>
            <p:nvSpPr>
              <p:cNvPr id="8" name="文本框 7">
                <a:extLst>
                  <a:ext uri="{FF2B5EF4-FFF2-40B4-BE49-F238E27FC236}">
                    <a16:creationId xmlns:a16="http://schemas.microsoft.com/office/drawing/2014/main" id="{812BFE51-D1F8-BC6B-E3CD-DCB2E2F65367}"/>
                  </a:ext>
                </a:extLst>
              </p:cNvPr>
              <p:cNvSpPr txBox="1">
                <a:spLocks noRot="1" noChangeAspect="1" noMove="1" noResize="1" noEditPoints="1" noAdjustHandles="1" noChangeArrowheads="1" noChangeShapeType="1" noTextEdit="1"/>
              </p:cNvSpPr>
              <p:nvPr/>
            </p:nvSpPr>
            <p:spPr>
              <a:xfrm>
                <a:off x="3421241" y="2792480"/>
                <a:ext cx="1062238" cy="73866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B1A276F-28C3-61CB-25DB-4AE101382F80}"/>
                  </a:ext>
                </a:extLst>
              </p:cNvPr>
              <p:cNvSpPr txBox="1"/>
              <p:nvPr/>
            </p:nvSpPr>
            <p:spPr>
              <a:xfrm>
                <a:off x="2419280" y="4232515"/>
                <a:ext cx="1062238"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800" b="0" i="1" smtClean="0">
                          <a:latin typeface="Cambria Math" panose="02040503050406030204" pitchFamily="18" charset="0"/>
                        </a:rPr>
                        <m:t>𝑐</m:t>
                      </m:r>
                    </m:oMath>
                  </m:oMathPara>
                </a14:m>
                <a:endParaRPr lang="zh-CN" altLang="en-US" sz="4800" dirty="0"/>
              </a:p>
            </p:txBody>
          </p:sp>
        </mc:Choice>
        <mc:Fallback xmlns="">
          <p:sp>
            <p:nvSpPr>
              <p:cNvPr id="9" name="文本框 8">
                <a:extLst>
                  <a:ext uri="{FF2B5EF4-FFF2-40B4-BE49-F238E27FC236}">
                    <a16:creationId xmlns:a16="http://schemas.microsoft.com/office/drawing/2014/main" id="{7B1A276F-28C3-61CB-25DB-4AE101382F80}"/>
                  </a:ext>
                </a:extLst>
              </p:cNvPr>
              <p:cNvSpPr txBox="1">
                <a:spLocks noRot="1" noChangeAspect="1" noMove="1" noResize="1" noEditPoints="1" noAdjustHandles="1" noChangeArrowheads="1" noChangeShapeType="1" noTextEdit="1"/>
              </p:cNvSpPr>
              <p:nvPr/>
            </p:nvSpPr>
            <p:spPr>
              <a:xfrm>
                <a:off x="2419280" y="4232515"/>
                <a:ext cx="1062238" cy="738664"/>
              </a:xfrm>
              <a:prstGeom prst="rect">
                <a:avLst/>
              </a:prstGeom>
              <a:blipFill>
                <a:blip r:embed="rId4"/>
                <a:stretch>
                  <a:fillRect/>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16AC00EF-FDD9-5584-A87B-EA55CA0063B1}"/>
              </a:ext>
            </a:extLst>
          </p:cNvPr>
          <p:cNvPicPr>
            <a:picLocks noChangeAspect="1"/>
          </p:cNvPicPr>
          <p:nvPr/>
        </p:nvPicPr>
        <p:blipFill>
          <a:blip r:embed="rId5"/>
          <a:stretch>
            <a:fillRect/>
          </a:stretch>
        </p:blipFill>
        <p:spPr>
          <a:xfrm>
            <a:off x="6627738" y="1322157"/>
            <a:ext cx="3974813" cy="2619374"/>
          </a:xfrm>
          <a:prstGeom prst="rect">
            <a:avLst/>
          </a:prstGeom>
        </p:spPr>
      </p:pic>
      <p:grpSp>
        <p:nvGrpSpPr>
          <p:cNvPr id="14" name="组合 13">
            <a:extLst>
              <a:ext uri="{FF2B5EF4-FFF2-40B4-BE49-F238E27FC236}">
                <a16:creationId xmlns:a16="http://schemas.microsoft.com/office/drawing/2014/main" id="{33E9EF5C-B278-11D6-CE43-1973582C907D}"/>
              </a:ext>
            </a:extLst>
          </p:cNvPr>
          <p:cNvGrpSpPr/>
          <p:nvPr/>
        </p:nvGrpSpPr>
        <p:grpSpPr>
          <a:xfrm>
            <a:off x="2447180" y="3038566"/>
            <a:ext cx="1231920" cy="278640"/>
            <a:chOff x="1927013" y="2578628"/>
            <a:chExt cx="1231920" cy="278640"/>
          </a:xfrm>
        </p:grpSpPr>
        <mc:AlternateContent xmlns:mc="http://schemas.openxmlformats.org/markup-compatibility/2006" xmlns:p14="http://schemas.microsoft.com/office/powerpoint/2010/main">
          <mc:Choice Requires="p14">
            <p:contentPart p14:bwMode="auto" r:id="rId6">
              <p14:nvContentPartPr>
                <p14:cNvPr id="12" name="墨迹 11">
                  <a:extLst>
                    <a:ext uri="{FF2B5EF4-FFF2-40B4-BE49-F238E27FC236}">
                      <a16:creationId xmlns:a16="http://schemas.microsoft.com/office/drawing/2014/main" id="{8E5B81DD-EE42-5C0E-98E6-372EF9F9ADEA}"/>
                    </a:ext>
                  </a:extLst>
                </p14:cNvPr>
                <p14:cNvContentPartPr/>
                <p14:nvPr/>
              </p14:nvContentPartPr>
              <p14:xfrm>
                <a:off x="1927013" y="2774828"/>
                <a:ext cx="1142280" cy="18360"/>
              </p14:xfrm>
            </p:contentPart>
          </mc:Choice>
          <mc:Fallback xmlns="">
            <p:pic>
              <p:nvPicPr>
                <p:cNvPr id="12" name="墨迹 11">
                  <a:extLst>
                    <a:ext uri="{FF2B5EF4-FFF2-40B4-BE49-F238E27FC236}">
                      <a16:creationId xmlns:a16="http://schemas.microsoft.com/office/drawing/2014/main" id="{8E5B81DD-EE42-5C0E-98E6-372EF9F9ADEA}"/>
                    </a:ext>
                  </a:extLst>
                </p:cNvPr>
                <p:cNvPicPr/>
                <p:nvPr/>
              </p:nvPicPr>
              <p:blipFill>
                <a:blip r:embed="rId7"/>
                <a:stretch>
                  <a:fillRect/>
                </a:stretch>
              </p:blipFill>
              <p:spPr>
                <a:xfrm>
                  <a:off x="1918013" y="2766188"/>
                  <a:ext cx="11599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墨迹 12">
                  <a:extLst>
                    <a:ext uri="{FF2B5EF4-FFF2-40B4-BE49-F238E27FC236}">
                      <a16:creationId xmlns:a16="http://schemas.microsoft.com/office/drawing/2014/main" id="{1F956FE4-029A-F895-6304-B420259FAC4B}"/>
                    </a:ext>
                  </a:extLst>
                </p14:cNvPr>
                <p14:cNvContentPartPr/>
                <p14:nvPr/>
              </p14:nvContentPartPr>
              <p14:xfrm>
                <a:off x="2715773" y="2578628"/>
                <a:ext cx="443160" cy="278640"/>
              </p14:xfrm>
            </p:contentPart>
          </mc:Choice>
          <mc:Fallback xmlns="">
            <p:pic>
              <p:nvPicPr>
                <p:cNvPr id="13" name="墨迹 12">
                  <a:extLst>
                    <a:ext uri="{FF2B5EF4-FFF2-40B4-BE49-F238E27FC236}">
                      <a16:creationId xmlns:a16="http://schemas.microsoft.com/office/drawing/2014/main" id="{1F956FE4-029A-F895-6304-B420259FAC4B}"/>
                    </a:ext>
                  </a:extLst>
                </p:cNvPr>
                <p:cNvPicPr/>
                <p:nvPr/>
              </p:nvPicPr>
              <p:blipFill>
                <a:blip r:embed="rId9"/>
                <a:stretch>
                  <a:fillRect/>
                </a:stretch>
              </p:blipFill>
              <p:spPr>
                <a:xfrm>
                  <a:off x="2707133" y="2569628"/>
                  <a:ext cx="460800" cy="296280"/>
                </a:xfrm>
                <a:prstGeom prst="rect">
                  <a:avLst/>
                </a:prstGeom>
              </p:spPr>
            </p:pic>
          </mc:Fallback>
        </mc:AlternateContent>
      </p:grpSp>
      <p:grpSp>
        <p:nvGrpSpPr>
          <p:cNvPr id="19" name="组合 18">
            <a:extLst>
              <a:ext uri="{FF2B5EF4-FFF2-40B4-BE49-F238E27FC236}">
                <a16:creationId xmlns:a16="http://schemas.microsoft.com/office/drawing/2014/main" id="{BCB07683-2B7A-081E-1DF2-EEA5C369A1D1}"/>
              </a:ext>
            </a:extLst>
          </p:cNvPr>
          <p:cNvGrpSpPr/>
          <p:nvPr/>
        </p:nvGrpSpPr>
        <p:grpSpPr>
          <a:xfrm>
            <a:off x="2096900" y="3562006"/>
            <a:ext cx="1911960" cy="1085040"/>
            <a:chOff x="1576733" y="3102068"/>
            <a:chExt cx="1911960" cy="1085040"/>
          </a:xfrm>
        </p:grpSpPr>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16" name="墨迹 15">
                  <a:extLst>
                    <a:ext uri="{FF2B5EF4-FFF2-40B4-BE49-F238E27FC236}">
                      <a16:creationId xmlns:a16="http://schemas.microsoft.com/office/drawing/2014/main" id="{978656CD-70A6-F8ED-455A-5003F2E260AF}"/>
                    </a:ext>
                  </a:extLst>
                </p14:cNvPr>
                <p14:cNvContentPartPr/>
                <p14:nvPr/>
              </p14:nvContentPartPr>
              <p14:xfrm>
                <a:off x="1576733" y="3104228"/>
                <a:ext cx="644760" cy="1029600"/>
              </p14:xfrm>
            </p:contentPart>
          </mc:Choice>
          <mc:Fallback xmlns="">
            <p:pic>
              <p:nvPicPr>
                <p:cNvPr id="16" name="墨迹 15">
                  <a:extLst>
                    <a:ext uri="{FF2B5EF4-FFF2-40B4-BE49-F238E27FC236}">
                      <a16:creationId xmlns:a16="http://schemas.microsoft.com/office/drawing/2014/main" id="{978656CD-70A6-F8ED-455A-5003F2E260AF}"/>
                    </a:ext>
                  </a:extLst>
                </p:cNvPr>
                <p:cNvPicPr/>
                <p:nvPr/>
              </p:nvPicPr>
              <p:blipFill>
                <a:blip r:embed="rId11"/>
                <a:stretch>
                  <a:fillRect/>
                </a:stretch>
              </p:blipFill>
              <p:spPr>
                <a:xfrm>
                  <a:off x="1558733" y="2996588"/>
                  <a:ext cx="680400" cy="1245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17" name="墨迹 16">
                  <a:extLst>
                    <a:ext uri="{FF2B5EF4-FFF2-40B4-BE49-F238E27FC236}">
                      <a16:creationId xmlns:a16="http://schemas.microsoft.com/office/drawing/2014/main" id="{B184AEC5-5023-9491-A87E-7E9F2BA97F2F}"/>
                    </a:ext>
                  </a:extLst>
                </p14:cNvPr>
                <p14:cNvContentPartPr/>
                <p14:nvPr/>
              </p14:nvContentPartPr>
              <p14:xfrm>
                <a:off x="1955813" y="3794348"/>
                <a:ext cx="319680" cy="392760"/>
              </p14:xfrm>
            </p:contentPart>
          </mc:Choice>
          <mc:Fallback xmlns="">
            <p:pic>
              <p:nvPicPr>
                <p:cNvPr id="17" name="墨迹 16">
                  <a:extLst>
                    <a:ext uri="{FF2B5EF4-FFF2-40B4-BE49-F238E27FC236}">
                      <a16:creationId xmlns:a16="http://schemas.microsoft.com/office/drawing/2014/main" id="{B184AEC5-5023-9491-A87E-7E9F2BA97F2F}"/>
                    </a:ext>
                  </a:extLst>
                </p:cNvPr>
                <p:cNvPicPr/>
                <p:nvPr/>
              </p:nvPicPr>
              <p:blipFill>
                <a:blip r:embed="rId13"/>
                <a:stretch>
                  <a:fillRect/>
                </a:stretch>
              </p:blipFill>
              <p:spPr>
                <a:xfrm>
                  <a:off x="1937813" y="3686348"/>
                  <a:ext cx="355320" cy="608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18" name="墨迹 17">
                  <a:extLst>
                    <a:ext uri="{FF2B5EF4-FFF2-40B4-BE49-F238E27FC236}">
                      <a16:creationId xmlns:a16="http://schemas.microsoft.com/office/drawing/2014/main" id="{37F62E3B-6C93-6303-53F9-615A21004BA0}"/>
                    </a:ext>
                  </a:extLst>
                </p14:cNvPr>
                <p14:cNvContentPartPr/>
                <p14:nvPr/>
              </p14:nvContentPartPr>
              <p14:xfrm>
                <a:off x="2759333" y="3102068"/>
                <a:ext cx="729360" cy="938880"/>
              </p14:xfrm>
            </p:contentPart>
          </mc:Choice>
          <mc:Fallback xmlns="">
            <p:pic>
              <p:nvPicPr>
                <p:cNvPr id="18" name="墨迹 17">
                  <a:extLst>
                    <a:ext uri="{FF2B5EF4-FFF2-40B4-BE49-F238E27FC236}">
                      <a16:creationId xmlns:a16="http://schemas.microsoft.com/office/drawing/2014/main" id="{37F62E3B-6C93-6303-53F9-615A21004BA0}"/>
                    </a:ext>
                  </a:extLst>
                </p:cNvPr>
                <p:cNvPicPr/>
                <p:nvPr/>
              </p:nvPicPr>
              <p:blipFill>
                <a:blip r:embed="rId15"/>
                <a:stretch>
                  <a:fillRect/>
                </a:stretch>
              </p:blipFill>
              <p:spPr>
                <a:xfrm>
                  <a:off x="2741333" y="2994068"/>
                  <a:ext cx="765000" cy="1154520"/>
                </a:xfrm>
                <a:prstGeom prst="rect">
                  <a:avLst/>
                </a:prstGeom>
              </p:spPr>
            </p:pic>
          </mc:Fallback>
        </mc:AlternateContent>
      </p:grpSp>
      <p:sp>
        <p:nvSpPr>
          <p:cNvPr id="20" name="副标题 2">
            <a:extLst>
              <a:ext uri="{FF2B5EF4-FFF2-40B4-BE49-F238E27FC236}">
                <a16:creationId xmlns:a16="http://schemas.microsoft.com/office/drawing/2014/main" id="{6B88F671-2EC2-5C37-834C-D15EECAB2BFB}"/>
              </a:ext>
            </a:extLst>
          </p:cNvPr>
          <p:cNvSpPr txBox="1">
            <a:spLocks/>
          </p:cNvSpPr>
          <p:nvPr/>
        </p:nvSpPr>
        <p:spPr>
          <a:xfrm>
            <a:off x="5571387" y="5994163"/>
            <a:ext cx="11294939" cy="65203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CN" sz="1200" dirty="0" err="1"/>
              <a:t>img</a:t>
            </a:r>
            <a:r>
              <a:rPr lang="en-US" altLang="zh-CN" sz="1200" dirty="0"/>
              <a:t> source: </a:t>
            </a:r>
          </a:p>
          <a:p>
            <a:pPr algn="l"/>
            <a:r>
              <a:rPr lang="en-US" altLang="zh-CN" sz="1200" dirty="0"/>
              <a:t>https://towardsdatascience.com/understanding-latent-space-in-machine-learning-de5a7c687d8d</a:t>
            </a:r>
          </a:p>
        </p:txBody>
      </p:sp>
      <p:pic>
        <p:nvPicPr>
          <p:cNvPr id="22" name="图片 21">
            <a:extLst>
              <a:ext uri="{FF2B5EF4-FFF2-40B4-BE49-F238E27FC236}">
                <a16:creationId xmlns:a16="http://schemas.microsoft.com/office/drawing/2014/main" id="{5FE590D2-91BC-7B19-F335-318B222568D9}"/>
              </a:ext>
            </a:extLst>
          </p:cNvPr>
          <p:cNvPicPr>
            <a:picLocks noChangeAspect="1"/>
          </p:cNvPicPr>
          <p:nvPr/>
        </p:nvPicPr>
        <p:blipFill>
          <a:blip r:embed="rId16"/>
          <a:stretch>
            <a:fillRect/>
          </a:stretch>
        </p:blipFill>
        <p:spPr>
          <a:xfrm>
            <a:off x="6096000" y="3867347"/>
            <a:ext cx="4818831" cy="1843491"/>
          </a:xfrm>
          <a:prstGeom prst="rect">
            <a:avLst/>
          </a:prstGeom>
        </p:spPr>
      </p:pic>
      <mc:AlternateContent xmlns:mc="http://schemas.openxmlformats.org/markup-compatibility/2006" xmlns:p14="http://schemas.microsoft.com/office/powerpoint/2010/main">
        <mc:Choice Requires="p14">
          <p:contentPart p14:bwMode="auto" r:id="rId17">
            <p14:nvContentPartPr>
              <p14:cNvPr id="3" name="墨迹 2">
                <a:extLst>
                  <a:ext uri="{FF2B5EF4-FFF2-40B4-BE49-F238E27FC236}">
                    <a16:creationId xmlns:a16="http://schemas.microsoft.com/office/drawing/2014/main" id="{1838C26A-7611-E326-453B-34E9F8907DE1}"/>
                  </a:ext>
                </a:extLst>
              </p14:cNvPr>
              <p14:cNvContentPartPr/>
              <p14:nvPr/>
            </p14:nvContentPartPr>
            <p14:xfrm>
              <a:off x="8955189" y="2749846"/>
              <a:ext cx="48960" cy="85680"/>
            </p14:xfrm>
          </p:contentPart>
        </mc:Choice>
        <mc:Fallback xmlns="">
          <p:pic>
            <p:nvPicPr>
              <p:cNvPr id="3" name="墨迹 2">
                <a:extLst>
                  <a:ext uri="{FF2B5EF4-FFF2-40B4-BE49-F238E27FC236}">
                    <a16:creationId xmlns:a16="http://schemas.microsoft.com/office/drawing/2014/main" id="{1838C26A-7611-E326-453B-34E9F8907DE1}"/>
                  </a:ext>
                </a:extLst>
              </p:cNvPr>
              <p:cNvPicPr/>
              <p:nvPr/>
            </p:nvPicPr>
            <p:blipFill>
              <a:blip r:embed="rId18"/>
              <a:stretch>
                <a:fillRect/>
              </a:stretch>
            </p:blipFill>
            <p:spPr>
              <a:xfrm>
                <a:off x="8901189" y="2642206"/>
                <a:ext cx="15660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 name="墨迹 3">
                <a:extLst>
                  <a:ext uri="{FF2B5EF4-FFF2-40B4-BE49-F238E27FC236}">
                    <a16:creationId xmlns:a16="http://schemas.microsoft.com/office/drawing/2014/main" id="{59364416-D31F-08C5-F28F-FB59DD5C83DF}"/>
                  </a:ext>
                </a:extLst>
              </p14:cNvPr>
              <p14:cNvContentPartPr/>
              <p14:nvPr/>
            </p14:nvContentPartPr>
            <p14:xfrm>
              <a:off x="8474949" y="2888086"/>
              <a:ext cx="241920" cy="63720"/>
            </p14:xfrm>
          </p:contentPart>
        </mc:Choice>
        <mc:Fallback xmlns="">
          <p:pic>
            <p:nvPicPr>
              <p:cNvPr id="4" name="墨迹 3">
                <a:extLst>
                  <a:ext uri="{FF2B5EF4-FFF2-40B4-BE49-F238E27FC236}">
                    <a16:creationId xmlns:a16="http://schemas.microsoft.com/office/drawing/2014/main" id="{59364416-D31F-08C5-F28F-FB59DD5C83DF}"/>
                  </a:ext>
                </a:extLst>
              </p:cNvPr>
              <p:cNvPicPr/>
              <p:nvPr/>
            </p:nvPicPr>
            <p:blipFill>
              <a:blip r:embed="rId20"/>
              <a:stretch>
                <a:fillRect/>
              </a:stretch>
            </p:blipFill>
            <p:spPr>
              <a:xfrm>
                <a:off x="8420949" y="2780086"/>
                <a:ext cx="349560" cy="279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
            <p14:nvContentPartPr>
              <p14:cNvPr id="5" name="墨迹 4">
                <a:extLst>
                  <a:ext uri="{FF2B5EF4-FFF2-40B4-BE49-F238E27FC236}">
                    <a16:creationId xmlns:a16="http://schemas.microsoft.com/office/drawing/2014/main" id="{898AFAF7-D4DE-5F9F-5A4D-ACA309B53426}"/>
                  </a:ext>
                </a:extLst>
              </p14:cNvPr>
              <p14:cNvContentPartPr/>
              <p14:nvPr/>
            </p14:nvContentPartPr>
            <p14:xfrm>
              <a:off x="8969229" y="2168446"/>
              <a:ext cx="29880" cy="74160"/>
            </p14:xfrm>
          </p:contentPart>
        </mc:Choice>
        <mc:Fallback xmlns="">
          <p:pic>
            <p:nvPicPr>
              <p:cNvPr id="5" name="墨迹 4">
                <a:extLst>
                  <a:ext uri="{FF2B5EF4-FFF2-40B4-BE49-F238E27FC236}">
                    <a16:creationId xmlns:a16="http://schemas.microsoft.com/office/drawing/2014/main" id="{898AFAF7-D4DE-5F9F-5A4D-ACA309B53426}"/>
                  </a:ext>
                </a:extLst>
              </p:cNvPr>
              <p:cNvPicPr/>
              <p:nvPr/>
            </p:nvPicPr>
            <p:blipFill>
              <a:blip r:embed="rId22"/>
              <a:stretch>
                <a:fillRect/>
              </a:stretch>
            </p:blipFill>
            <p:spPr>
              <a:xfrm>
                <a:off x="8951229" y="2150446"/>
                <a:ext cx="65520" cy="109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
            <p14:nvContentPartPr>
              <p14:cNvPr id="6" name="墨迹 5">
                <a:extLst>
                  <a:ext uri="{FF2B5EF4-FFF2-40B4-BE49-F238E27FC236}">
                    <a16:creationId xmlns:a16="http://schemas.microsoft.com/office/drawing/2014/main" id="{2CDB9D10-A8D1-72C9-6EC6-B04F79B9EBF8}"/>
                  </a:ext>
                </a:extLst>
              </p14:cNvPr>
              <p14:cNvContentPartPr/>
              <p14:nvPr/>
            </p14:nvContentPartPr>
            <p14:xfrm>
              <a:off x="6209469" y="1668766"/>
              <a:ext cx="96480" cy="51120"/>
            </p14:xfrm>
          </p:contentPart>
        </mc:Choice>
        <mc:Fallback xmlns="">
          <p:pic>
            <p:nvPicPr>
              <p:cNvPr id="6" name="墨迹 5">
                <a:extLst>
                  <a:ext uri="{FF2B5EF4-FFF2-40B4-BE49-F238E27FC236}">
                    <a16:creationId xmlns:a16="http://schemas.microsoft.com/office/drawing/2014/main" id="{2CDB9D10-A8D1-72C9-6EC6-B04F79B9EBF8}"/>
                  </a:ext>
                </a:extLst>
              </p:cNvPr>
              <p:cNvPicPr/>
              <p:nvPr/>
            </p:nvPicPr>
            <p:blipFill>
              <a:blip r:embed="rId24"/>
              <a:stretch>
                <a:fillRect/>
              </a:stretch>
            </p:blipFill>
            <p:spPr>
              <a:xfrm>
                <a:off x="6191829" y="1651126"/>
                <a:ext cx="132120" cy="86760"/>
              </a:xfrm>
              <a:prstGeom prst="rect">
                <a:avLst/>
              </a:prstGeom>
            </p:spPr>
          </p:pic>
        </mc:Fallback>
      </mc:AlternateContent>
    </p:spTree>
    <p:extLst>
      <p:ext uri="{BB962C8B-B14F-4D97-AF65-F5344CB8AC3E}">
        <p14:creationId xmlns:p14="http://schemas.microsoft.com/office/powerpoint/2010/main" val="1062083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5335D1D-2715-6393-8CF2-15B78A0FF775}"/>
              </a:ext>
            </a:extLst>
          </p:cNvPr>
          <p:cNvSpPr>
            <a:spLocks noGrp="1"/>
          </p:cNvSpPr>
          <p:nvPr>
            <p:ph idx="1"/>
          </p:nvPr>
        </p:nvSpPr>
        <p:spPr>
          <a:xfrm>
            <a:off x="6852332" y="4227047"/>
            <a:ext cx="4992940" cy="2186354"/>
          </a:xfrm>
        </p:spPr>
        <p:txBody>
          <a:bodyPr>
            <a:normAutofit fontScale="85000" lnSpcReduction="20000"/>
          </a:bodyPr>
          <a:lstStyle/>
          <a:p>
            <a:r>
              <a:rPr lang="en-US" altLang="zh-CN" b="0" i="0" dirty="0">
                <a:solidFill>
                  <a:srgbClr val="757575"/>
                </a:solidFill>
                <a:effectLst/>
                <a:latin typeface="sohne"/>
              </a:rPr>
              <a:t>(</a:t>
            </a:r>
            <a:r>
              <a:rPr lang="zh-CN" altLang="en-US" b="0" i="0" dirty="0">
                <a:solidFill>
                  <a:srgbClr val="757575"/>
                </a:solidFill>
                <a:effectLst/>
                <a:latin typeface="sohne"/>
              </a:rPr>
              <a:t>左</a:t>
            </a:r>
            <a:r>
              <a:rPr lang="en-US" altLang="zh-CN" b="0" i="0" dirty="0">
                <a:solidFill>
                  <a:srgbClr val="757575"/>
                </a:solidFill>
                <a:effectLst/>
                <a:latin typeface="sohne"/>
              </a:rPr>
              <a:t>) Image generation through latent space interpolation. Source: </a:t>
            </a:r>
            <a:r>
              <a:rPr lang="en-US" altLang="zh-CN" b="0" i="1" dirty="0">
                <a:solidFill>
                  <a:srgbClr val="757575"/>
                </a:solidFill>
                <a:effectLst/>
                <a:latin typeface="sohne"/>
              </a:rPr>
              <a:t>Bilinear interpolation on latent space for random noise vectors.</a:t>
            </a:r>
            <a:r>
              <a:rPr lang="en-US" altLang="zh-CN" b="0" i="0" dirty="0">
                <a:solidFill>
                  <a:srgbClr val="757575"/>
                </a:solidFill>
                <a:effectLst/>
                <a:latin typeface="sohne"/>
              </a:rPr>
              <a:t> Figure 20</a:t>
            </a:r>
          </a:p>
          <a:p>
            <a:r>
              <a:rPr lang="en-US" altLang="zh-CN" b="0" i="0" dirty="0">
                <a:solidFill>
                  <a:srgbClr val="757575"/>
                </a:solidFill>
                <a:effectLst/>
                <a:latin typeface="sohne"/>
              </a:rPr>
              <a:t>(</a:t>
            </a:r>
            <a:r>
              <a:rPr lang="zh-CN" altLang="en-US" b="0" i="0" dirty="0">
                <a:solidFill>
                  <a:srgbClr val="757575"/>
                </a:solidFill>
                <a:effectLst/>
                <a:latin typeface="sohne"/>
              </a:rPr>
              <a:t>右</a:t>
            </a:r>
            <a:r>
              <a:rPr lang="en-US" altLang="zh-CN" b="0" i="0" dirty="0">
                <a:solidFill>
                  <a:srgbClr val="757575"/>
                </a:solidFill>
                <a:effectLst/>
                <a:latin typeface="sohne"/>
              </a:rPr>
              <a:t>) Interpolation in Latent Space. Source: </a:t>
            </a:r>
            <a:r>
              <a:rPr lang="en-US" altLang="zh-CN" b="0" i="0" dirty="0" err="1">
                <a:solidFill>
                  <a:srgbClr val="757575"/>
                </a:solidFill>
                <a:effectLst/>
                <a:latin typeface="sohne"/>
              </a:rPr>
              <a:t>Hackernoon</a:t>
            </a:r>
            <a:r>
              <a:rPr lang="en-US" altLang="zh-CN" b="0" i="0" dirty="0">
                <a:solidFill>
                  <a:srgbClr val="757575"/>
                </a:solidFill>
                <a:effectLst/>
                <a:latin typeface="sohne"/>
              </a:rPr>
              <a:t> Latent Space Visualization.</a:t>
            </a:r>
            <a:endParaRPr lang="zh-CN" altLang="en-US" dirty="0"/>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4" name="墨迹 3">
                <a:extLst>
                  <a:ext uri="{FF2B5EF4-FFF2-40B4-BE49-F238E27FC236}">
                    <a16:creationId xmlns:a16="http://schemas.microsoft.com/office/drawing/2014/main" id="{E54CB1D9-1399-4C6C-C3DC-631F11D8E3D5}"/>
                  </a:ext>
                </a:extLst>
              </p14:cNvPr>
              <p14:cNvContentPartPr/>
              <p14:nvPr/>
            </p14:nvContentPartPr>
            <p14:xfrm>
              <a:off x="361013" y="2447588"/>
              <a:ext cx="360" cy="360"/>
            </p14:xfrm>
          </p:contentPart>
        </mc:Choice>
        <mc:Fallback xmlns="">
          <p:pic>
            <p:nvPicPr>
              <p:cNvPr id="4" name="墨迹 3">
                <a:extLst>
                  <a:ext uri="{FF2B5EF4-FFF2-40B4-BE49-F238E27FC236}">
                    <a16:creationId xmlns:a16="http://schemas.microsoft.com/office/drawing/2014/main" id="{E54CB1D9-1399-4C6C-C3DC-631F11D8E3D5}"/>
                  </a:ext>
                </a:extLst>
              </p:cNvPr>
              <p:cNvPicPr/>
              <p:nvPr/>
            </p:nvPicPr>
            <p:blipFill>
              <a:blip r:embed="rId4"/>
              <a:stretch>
                <a:fillRect/>
              </a:stretch>
            </p:blipFill>
            <p:spPr>
              <a:xfrm>
                <a:off x="343373" y="2429588"/>
                <a:ext cx="36000" cy="36000"/>
              </a:xfrm>
              <a:prstGeom prst="rect">
                <a:avLst/>
              </a:prstGeom>
            </p:spPr>
          </p:pic>
        </mc:Fallback>
      </mc:AlternateContent>
      <p:pic>
        <p:nvPicPr>
          <p:cNvPr id="6" name="图片 5">
            <a:extLst>
              <a:ext uri="{FF2B5EF4-FFF2-40B4-BE49-F238E27FC236}">
                <a16:creationId xmlns:a16="http://schemas.microsoft.com/office/drawing/2014/main" id="{72156756-138A-EC8E-7081-CE321C8AC920}"/>
              </a:ext>
            </a:extLst>
          </p:cNvPr>
          <p:cNvPicPr>
            <a:picLocks noChangeAspect="1"/>
          </p:cNvPicPr>
          <p:nvPr/>
        </p:nvPicPr>
        <p:blipFill>
          <a:blip r:embed="rId5"/>
          <a:stretch>
            <a:fillRect/>
          </a:stretch>
        </p:blipFill>
        <p:spPr>
          <a:xfrm>
            <a:off x="638540" y="365125"/>
            <a:ext cx="6014132" cy="6048276"/>
          </a:xfrm>
          <a:prstGeom prst="rect">
            <a:avLst/>
          </a:prstGeom>
        </p:spPr>
      </p:pic>
      <p:sp>
        <p:nvSpPr>
          <p:cNvPr id="7" name="副标题 2">
            <a:extLst>
              <a:ext uri="{FF2B5EF4-FFF2-40B4-BE49-F238E27FC236}">
                <a16:creationId xmlns:a16="http://schemas.microsoft.com/office/drawing/2014/main" id="{3D92207B-F92E-A601-448A-6421A094FC1A}"/>
              </a:ext>
            </a:extLst>
          </p:cNvPr>
          <p:cNvSpPr txBox="1">
            <a:spLocks/>
          </p:cNvSpPr>
          <p:nvPr/>
        </p:nvSpPr>
        <p:spPr>
          <a:xfrm>
            <a:off x="550333" y="6478368"/>
            <a:ext cx="11294939" cy="65203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CN" sz="1200" dirty="0" err="1"/>
              <a:t>img</a:t>
            </a:r>
            <a:r>
              <a:rPr lang="en-US" altLang="zh-CN" sz="1200" dirty="0"/>
              <a:t> source: https://towardsdatascience.com/understanding-latent-space-in-machine-learning-de5a7c687d8d</a:t>
            </a:r>
          </a:p>
        </p:txBody>
      </p:sp>
      <p:pic>
        <p:nvPicPr>
          <p:cNvPr id="12" name="图片 11">
            <a:extLst>
              <a:ext uri="{FF2B5EF4-FFF2-40B4-BE49-F238E27FC236}">
                <a16:creationId xmlns:a16="http://schemas.microsoft.com/office/drawing/2014/main" id="{8A36CD2A-B05D-4624-C8F3-4BBEBDDD8C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88332" y="1065008"/>
            <a:ext cx="4424259" cy="2138392"/>
          </a:xfrm>
          <a:prstGeom prst="rect">
            <a:avLst/>
          </a:prstGeom>
        </p:spPr>
      </p:pic>
    </p:spTree>
    <p:extLst>
      <p:ext uri="{BB962C8B-B14F-4D97-AF65-F5344CB8AC3E}">
        <p14:creationId xmlns:p14="http://schemas.microsoft.com/office/powerpoint/2010/main" val="759757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737948-1226-ADB1-7EDD-F8838DA6A1A1}"/>
              </a:ext>
            </a:extLst>
          </p:cNvPr>
          <p:cNvSpPr>
            <a:spLocks noGrp="1"/>
          </p:cNvSpPr>
          <p:nvPr>
            <p:ph type="title"/>
          </p:nvPr>
        </p:nvSpPr>
        <p:spPr>
          <a:xfrm>
            <a:off x="263236" y="77166"/>
            <a:ext cx="5206538" cy="1325563"/>
          </a:xfrm>
        </p:spPr>
        <p:txBody>
          <a:bodyPr>
            <a:noAutofit/>
          </a:bodyPr>
          <a:lstStyle/>
          <a:p>
            <a:r>
              <a:rPr lang="zh-CN" altLang="en-US" sz="2800" dirty="0"/>
              <a:t>基础结构 </a:t>
            </a:r>
            <a:r>
              <a:rPr lang="en-US" altLang="zh-CN" sz="2800" dirty="0"/>
              <a:t>– </a:t>
            </a:r>
            <a:r>
              <a:rPr lang="zh-CN" altLang="en-US" sz="2800" dirty="0"/>
              <a:t>以</a:t>
            </a:r>
            <a:r>
              <a:rPr lang="en-US" altLang="zh-CN" sz="2800" dirty="0"/>
              <a:t>autoencoder</a:t>
            </a:r>
            <a:r>
              <a:rPr lang="zh-CN" altLang="en-US" sz="2800" dirty="0"/>
              <a:t>为例</a:t>
            </a:r>
          </a:p>
        </p:txBody>
      </p:sp>
      <p:pic>
        <p:nvPicPr>
          <p:cNvPr id="5" name="图片 4">
            <a:extLst>
              <a:ext uri="{FF2B5EF4-FFF2-40B4-BE49-F238E27FC236}">
                <a16:creationId xmlns:a16="http://schemas.microsoft.com/office/drawing/2014/main" id="{5EC04D01-D6D1-B096-67A0-77FA13C16D08}"/>
              </a:ext>
            </a:extLst>
          </p:cNvPr>
          <p:cNvPicPr>
            <a:picLocks noChangeAspect="1"/>
          </p:cNvPicPr>
          <p:nvPr/>
        </p:nvPicPr>
        <p:blipFill>
          <a:blip r:embed="rId3"/>
          <a:stretch>
            <a:fillRect/>
          </a:stretch>
        </p:blipFill>
        <p:spPr>
          <a:xfrm>
            <a:off x="1338139" y="1177743"/>
            <a:ext cx="9515722" cy="4224593"/>
          </a:xfrm>
          <a:prstGeom prst="rect">
            <a:avLst/>
          </a:prstGeom>
        </p:spPr>
      </p:pic>
      <p:sp>
        <p:nvSpPr>
          <p:cNvPr id="4" name="副标题 2">
            <a:extLst>
              <a:ext uri="{FF2B5EF4-FFF2-40B4-BE49-F238E27FC236}">
                <a16:creationId xmlns:a16="http://schemas.microsoft.com/office/drawing/2014/main" id="{93245A10-D62C-AF57-1DB9-B4405C72754A}"/>
              </a:ext>
            </a:extLst>
          </p:cNvPr>
          <p:cNvSpPr txBox="1">
            <a:spLocks/>
          </p:cNvSpPr>
          <p:nvPr/>
        </p:nvSpPr>
        <p:spPr>
          <a:xfrm>
            <a:off x="219622" y="6128799"/>
            <a:ext cx="11294939" cy="65203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zh-CN" altLang="en-US" sz="1200" dirty="0"/>
              <a:t>激情论证</a:t>
            </a:r>
            <a:r>
              <a:rPr lang="en-US" altLang="zh-CN" sz="1200" dirty="0"/>
              <a:t>diffusion</a:t>
            </a:r>
            <a:r>
              <a:rPr lang="zh-CN" altLang="en-US" sz="1200" dirty="0"/>
              <a:t>模型等价于去噪自动编码器</a:t>
            </a:r>
            <a:r>
              <a:rPr lang="en-US" altLang="zh-CN" sz="1200" dirty="0"/>
              <a:t>: https://twitter.com/sedielem </a:t>
            </a:r>
          </a:p>
          <a:p>
            <a:pPr algn="l"/>
            <a:r>
              <a:rPr lang="en-US" altLang="zh-CN" sz="1200" dirty="0"/>
              <a:t>		             </a:t>
            </a:r>
            <a:r>
              <a:rPr lang="zh-CN" altLang="en-US" sz="1200" dirty="0"/>
              <a:t>中文转载：</a:t>
            </a:r>
            <a:r>
              <a:rPr lang="en-US" altLang="zh-CN" sz="1200" dirty="0"/>
              <a:t>https://zhuanlan.zhihu.com/p/466572823</a:t>
            </a:r>
          </a:p>
        </p:txBody>
      </p:sp>
      <p:pic>
        <p:nvPicPr>
          <p:cNvPr id="7" name="图片 6">
            <a:extLst>
              <a:ext uri="{FF2B5EF4-FFF2-40B4-BE49-F238E27FC236}">
                <a16:creationId xmlns:a16="http://schemas.microsoft.com/office/drawing/2014/main" id="{06A2A034-702E-40D3-71F9-7013755731D7}"/>
              </a:ext>
            </a:extLst>
          </p:cNvPr>
          <p:cNvPicPr>
            <a:picLocks noChangeAspect="1"/>
          </p:cNvPicPr>
          <p:nvPr/>
        </p:nvPicPr>
        <p:blipFill>
          <a:blip r:embed="rId4"/>
          <a:stretch>
            <a:fillRect/>
          </a:stretch>
        </p:blipFill>
        <p:spPr>
          <a:xfrm>
            <a:off x="6272435" y="5577288"/>
            <a:ext cx="5699943" cy="877528"/>
          </a:xfrm>
          <a:prstGeom prst="rect">
            <a:avLst/>
          </a:prstGeom>
        </p:spPr>
      </p:pic>
    </p:spTree>
    <p:extLst>
      <p:ext uri="{BB962C8B-B14F-4D97-AF65-F5344CB8AC3E}">
        <p14:creationId xmlns:p14="http://schemas.microsoft.com/office/powerpoint/2010/main" val="1720984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737948-1226-ADB1-7EDD-F8838DA6A1A1}"/>
              </a:ext>
            </a:extLst>
          </p:cNvPr>
          <p:cNvSpPr>
            <a:spLocks noGrp="1"/>
          </p:cNvSpPr>
          <p:nvPr>
            <p:ph type="title"/>
          </p:nvPr>
        </p:nvSpPr>
        <p:spPr>
          <a:xfrm>
            <a:off x="263236" y="77166"/>
            <a:ext cx="5206538" cy="1325563"/>
          </a:xfrm>
        </p:spPr>
        <p:txBody>
          <a:bodyPr>
            <a:noAutofit/>
          </a:bodyPr>
          <a:lstStyle/>
          <a:p>
            <a:r>
              <a:rPr lang="zh-CN" altLang="en-US" sz="2800" dirty="0"/>
              <a:t>深度生成模型结构概览</a:t>
            </a:r>
          </a:p>
        </p:txBody>
      </p:sp>
      <p:pic>
        <p:nvPicPr>
          <p:cNvPr id="3" name="图片 2">
            <a:extLst>
              <a:ext uri="{FF2B5EF4-FFF2-40B4-BE49-F238E27FC236}">
                <a16:creationId xmlns:a16="http://schemas.microsoft.com/office/drawing/2014/main" id="{7FDEE83B-522F-FDF7-FACF-F844C4004B23}"/>
              </a:ext>
            </a:extLst>
          </p:cNvPr>
          <p:cNvPicPr>
            <a:picLocks noChangeAspect="1"/>
          </p:cNvPicPr>
          <p:nvPr/>
        </p:nvPicPr>
        <p:blipFill>
          <a:blip r:embed="rId3"/>
          <a:stretch>
            <a:fillRect/>
          </a:stretch>
        </p:blipFill>
        <p:spPr>
          <a:xfrm>
            <a:off x="3822843" y="1119865"/>
            <a:ext cx="7528678" cy="5134186"/>
          </a:xfrm>
          <a:prstGeom prst="rect">
            <a:avLst/>
          </a:prstGeom>
        </p:spPr>
      </p:pic>
      <p:sp>
        <p:nvSpPr>
          <p:cNvPr id="10" name="标题 1">
            <a:extLst>
              <a:ext uri="{FF2B5EF4-FFF2-40B4-BE49-F238E27FC236}">
                <a16:creationId xmlns:a16="http://schemas.microsoft.com/office/drawing/2014/main" id="{F86DFCFA-FC5F-9536-A1FE-76657095885D}"/>
              </a:ext>
            </a:extLst>
          </p:cNvPr>
          <p:cNvSpPr txBox="1">
            <a:spLocks/>
          </p:cNvSpPr>
          <p:nvPr/>
        </p:nvSpPr>
        <p:spPr>
          <a:xfrm>
            <a:off x="394429" y="971149"/>
            <a:ext cx="520653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000" dirty="0"/>
              <a:t>深度生成模型基本公式：</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302C6235-6953-D913-EB15-8F94BEEECC78}"/>
                  </a:ext>
                </a:extLst>
              </p:cNvPr>
              <p:cNvSpPr txBox="1"/>
              <p:nvPr/>
            </p:nvSpPr>
            <p:spPr>
              <a:xfrm>
                <a:off x="665686" y="2721479"/>
                <a:ext cx="3157157" cy="1938992"/>
              </a:xfrm>
              <a:prstGeom prst="rect">
                <a:avLst/>
              </a:prstGeom>
              <a:noFill/>
            </p:spPr>
            <p:txBody>
              <a:bodyPr wrap="square" lIns="0" tIns="0" rIns="0" bIns="0" rtlCol="0">
                <a:spAutoFit/>
              </a:bodyPr>
              <a:lstStyle/>
              <a:p>
                <a14:m>
                  <m:oMath xmlns:m="http://schemas.openxmlformats.org/officeDocument/2006/math">
                    <m:r>
                      <a:rPr lang="en-US" altLang="zh-CN" b="0" i="1" smtClean="0">
                        <a:latin typeface="Cambria Math" panose="02040503050406030204" pitchFamily="18" charset="0"/>
                      </a:rPr>
                      <m:t>𝑍</m:t>
                    </m:r>
                    <m:r>
                      <a:rPr lang="en-US" altLang="zh-CN" b="0" i="1" smtClean="0">
                        <a:latin typeface="Cambria Math" panose="02040503050406030204" pitchFamily="18" charset="0"/>
                      </a:rPr>
                      <m:t> </m:t>
                    </m:r>
                  </m:oMath>
                </a14:m>
                <a:r>
                  <a:rPr lang="zh-CN" altLang="en-US" dirty="0"/>
                  <a:t>：隐变量</a:t>
                </a:r>
                <a:endParaRPr lang="en-US" altLang="zh-CN" dirty="0"/>
              </a:p>
              <a:p>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e>
                        <m:r>
                          <a:rPr lang="en-US" altLang="zh-CN" b="0" i="1" smtClean="0">
                            <a:latin typeface="Cambria Math" panose="02040503050406030204" pitchFamily="18" charset="0"/>
                          </a:rPr>
                          <m:t>𝑍</m:t>
                        </m:r>
                      </m:e>
                    </m:d>
                  </m:oMath>
                </a14:m>
                <a:r>
                  <a:rPr lang="zh-CN" altLang="en-US" dirty="0"/>
                  <a:t>：似然</a:t>
                </a:r>
                <a:r>
                  <a:rPr lang="en-US" altLang="zh-CN" dirty="0"/>
                  <a:t>(likelihood)</a:t>
                </a:r>
              </a:p>
              <a:p>
                <a:r>
                  <a:rPr lang="en-US" altLang="zh-CN" dirty="0"/>
                  <a:t>	</a:t>
                </a:r>
                <a:r>
                  <a:rPr lang="zh-CN" altLang="en-US" sz="1400" dirty="0"/>
                  <a:t>根据</a:t>
                </a:r>
                <a:r>
                  <a:rPr lang="en-US" altLang="zh-CN" sz="1400" dirty="0"/>
                  <a:t>z(</a:t>
                </a:r>
                <a:r>
                  <a:rPr lang="zh-CN" altLang="en-US" sz="1400" dirty="0"/>
                  <a:t>原因</a:t>
                </a:r>
                <a:r>
                  <a:rPr lang="en-US" altLang="zh-CN" sz="1400" dirty="0"/>
                  <a:t>)</a:t>
                </a:r>
                <a:r>
                  <a:rPr lang="zh-CN" altLang="en-US" sz="1400" dirty="0"/>
                  <a:t>估计</a:t>
                </a:r>
                <a:r>
                  <a:rPr lang="en-US" altLang="zh-CN" sz="1400" dirty="0"/>
                  <a:t>x(</a:t>
                </a:r>
                <a:r>
                  <a:rPr lang="zh-CN" altLang="en-US" sz="1400" dirty="0"/>
                  <a:t>结果</a:t>
                </a:r>
                <a:r>
                  <a:rPr lang="en-US" altLang="zh-CN" sz="1400" dirty="0"/>
                  <a:t>)</a:t>
                </a:r>
              </a:p>
              <a:p>
                <a14:m>
                  <m:oMath xmlns:m="http://schemas.openxmlformats.org/officeDocument/2006/math">
                    <m:r>
                      <a:rPr lang="en-US" altLang="zh-CN" i="1">
                        <a:latin typeface="Cambria Math" panose="02040503050406030204" pitchFamily="18" charset="0"/>
                      </a:rPr>
                      <m:t>𝑝</m:t>
                    </m:r>
                    <m:r>
                      <a:rPr lang="en-US" altLang="zh-CN" i="1">
                        <a:latin typeface="Cambria Math" panose="02040503050406030204" pitchFamily="18" charset="0"/>
                      </a:rPr>
                      <m:t> (</m:t>
                    </m:r>
                    <m:r>
                      <a:rPr lang="en-US" altLang="zh-CN" i="1">
                        <a:latin typeface="Cambria Math" panose="02040503050406030204" pitchFamily="18" charset="0"/>
                      </a:rPr>
                      <m:t>𝑍</m:t>
                    </m:r>
                    <m:r>
                      <a:rPr lang="en-US" altLang="zh-CN" i="1">
                        <a:latin typeface="Cambria Math" panose="02040503050406030204" pitchFamily="18" charset="0"/>
                      </a:rPr>
                      <m:t>)</m:t>
                    </m:r>
                    <m:r>
                      <m:rPr>
                        <m:nor/>
                      </m:rPr>
                      <a:rPr lang="zh-CN" altLang="en-US" dirty="0"/>
                      <m:t>：</m:t>
                    </m:r>
                    <m:r>
                      <a:rPr lang="zh-CN" altLang="en-US" i="1" dirty="0">
                        <a:latin typeface="Cambria Math" panose="02040503050406030204" pitchFamily="18" charset="0"/>
                      </a:rPr>
                      <m:t>先验</m:t>
                    </m:r>
                  </m:oMath>
                </a14:m>
                <a:r>
                  <a:rPr lang="zh-CN" altLang="en-US" dirty="0"/>
                  <a:t>分布</a:t>
                </a:r>
                <a:endParaRPr lang="en-US" altLang="zh-CN" dirty="0"/>
              </a:p>
              <a:p>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m:rPr>
                            <m:sty m:val="p"/>
                          </m:rPr>
                          <a:rPr lang="en-US" altLang="zh-CN" i="1">
                            <a:latin typeface="Cambria Math" panose="02040503050406030204" pitchFamily="18" charset="0"/>
                          </a:rPr>
                          <m:t>Z</m:t>
                        </m:r>
                      </m:e>
                      <m:e>
                        <m:r>
                          <a:rPr lang="en-US" altLang="zh-CN" b="0" i="1" smtClean="0">
                            <a:latin typeface="Cambria Math" panose="02040503050406030204" pitchFamily="18" charset="0"/>
                          </a:rPr>
                          <m:t>𝑋</m:t>
                        </m:r>
                      </m:e>
                    </m:d>
                  </m:oMath>
                </a14:m>
                <a:r>
                  <a:rPr lang="zh-CN" altLang="en-US" dirty="0"/>
                  <a:t>：后验分布</a:t>
                </a:r>
                <a:endParaRPr lang="en-US" altLang="zh-CN" dirty="0"/>
              </a:p>
              <a:p>
                <a:r>
                  <a:rPr lang="en-US" altLang="zh-CN" dirty="0"/>
                  <a:t>	</a:t>
                </a:r>
                <a:r>
                  <a:rPr lang="zh-CN" altLang="en-US" sz="1400" dirty="0"/>
                  <a:t>根据结果</a:t>
                </a:r>
                <a:r>
                  <a:rPr lang="en-US" altLang="zh-CN" sz="1400" dirty="0"/>
                  <a:t>X</a:t>
                </a:r>
                <a:r>
                  <a:rPr lang="zh-CN" altLang="en-US" sz="1400" dirty="0"/>
                  <a:t>估计原因</a:t>
                </a:r>
                <a:r>
                  <a:rPr lang="en-US" altLang="zh-CN" sz="1400" dirty="0"/>
                  <a:t>Z</a:t>
                </a:r>
              </a:p>
              <a:p>
                <a:r>
                  <a:rPr lang="en-US" altLang="zh-CN" b="0" i="1" dirty="0">
                    <a:latin typeface="Cambria Math" panose="02040503050406030204" pitchFamily="18" charset="0"/>
                  </a:rPr>
                  <a:t>*</a:t>
                </a:r>
                <a:r>
                  <a:rPr lang="zh-CN" altLang="en-US" b="0" i="1" dirty="0">
                    <a:latin typeface="Cambria Math" panose="02040503050406030204" pitchFamily="18" charset="0"/>
                  </a:rPr>
                  <a:t>目标是为了学到</a:t>
                </a:r>
                <a:r>
                  <a:rPr lang="en-US" altLang="zh-CN" b="0" i="1" dirty="0">
                    <a:latin typeface="Cambria Math" panose="02040503050406030204" pitchFamily="18" charset="0"/>
                  </a:rPr>
                  <a:t>X</a:t>
                </a:r>
                <a:r>
                  <a:rPr lang="zh-CN" altLang="en-US" b="0" i="1" dirty="0">
                    <a:latin typeface="Cambria Math" panose="02040503050406030204" pitchFamily="18" charset="0"/>
                  </a:rPr>
                  <a:t>的分布</a:t>
                </a:r>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X</m:t>
                        </m:r>
                      </m:e>
                    </m:d>
                  </m:oMath>
                </a14:m>
                <a:endParaRPr lang="en-US" altLang="zh-CN" b="0" i="1" dirty="0">
                  <a:latin typeface="Cambria Math" panose="02040503050406030204" pitchFamily="18" charset="0"/>
                </a:endParaRPr>
              </a:p>
            </p:txBody>
          </p:sp>
        </mc:Choice>
        <mc:Fallback xmlns="">
          <p:sp>
            <p:nvSpPr>
              <p:cNvPr id="12" name="文本框 11">
                <a:extLst>
                  <a:ext uri="{FF2B5EF4-FFF2-40B4-BE49-F238E27FC236}">
                    <a16:creationId xmlns:a16="http://schemas.microsoft.com/office/drawing/2014/main" id="{302C6235-6953-D913-EB15-8F94BEEECC78}"/>
                  </a:ext>
                </a:extLst>
              </p:cNvPr>
              <p:cNvSpPr txBox="1">
                <a:spLocks noRot="1" noChangeAspect="1" noMove="1" noResize="1" noEditPoints="1" noAdjustHandles="1" noChangeArrowheads="1" noChangeShapeType="1" noTextEdit="1"/>
              </p:cNvSpPr>
              <p:nvPr/>
            </p:nvSpPr>
            <p:spPr>
              <a:xfrm>
                <a:off x="665686" y="2721479"/>
                <a:ext cx="3157157" cy="1938992"/>
              </a:xfrm>
              <a:prstGeom prst="rect">
                <a:avLst/>
              </a:prstGeom>
              <a:blipFill>
                <a:blip r:embed="rId4"/>
                <a:stretch>
                  <a:fillRect l="-4440" t="-4075" b="-6270"/>
                </a:stretch>
              </a:blipFill>
            </p:spPr>
            <p:txBody>
              <a:bodyPr/>
              <a:lstStyle/>
              <a:p>
                <a:r>
                  <a:rPr lang="zh-CN" altLang="en-US">
                    <a:noFill/>
                  </a:rPr>
                  <a:t> </a:t>
                </a:r>
              </a:p>
            </p:txBody>
          </p:sp>
        </mc:Fallback>
      </mc:AlternateContent>
      <p:sp>
        <p:nvSpPr>
          <p:cNvPr id="15" name="标题 1">
            <a:extLst>
              <a:ext uri="{FF2B5EF4-FFF2-40B4-BE49-F238E27FC236}">
                <a16:creationId xmlns:a16="http://schemas.microsoft.com/office/drawing/2014/main" id="{B2E1B075-BD98-440A-104D-89480738AE5C}"/>
              </a:ext>
            </a:extLst>
          </p:cNvPr>
          <p:cNvSpPr txBox="1">
            <a:spLocks/>
          </p:cNvSpPr>
          <p:nvPr/>
        </p:nvSpPr>
        <p:spPr>
          <a:xfrm>
            <a:off x="394429" y="4836600"/>
            <a:ext cx="3157157" cy="14075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000" dirty="0"/>
              <a:t>训练的目的是为了让“重构误差”最小化。</a:t>
            </a:r>
            <a:endParaRPr lang="en-US" altLang="zh-CN" sz="2000" dirty="0"/>
          </a:p>
          <a:p>
            <a:r>
              <a:rPr lang="en-US" altLang="zh-CN" sz="1800" i="1" dirty="0">
                <a:latin typeface="Cambria Math" panose="02040503050406030204" pitchFamily="18" charset="0"/>
              </a:rPr>
              <a:t>*</a:t>
            </a:r>
            <a:r>
              <a:rPr lang="zh-CN" altLang="en-US" sz="1800" i="1" dirty="0">
                <a:latin typeface="Cambria Math" panose="02040503050406030204" pitchFamily="18" charset="0"/>
              </a:rPr>
              <a:t>术语 “重构误差”：描述编码与解码过程对应原始数据造成的误差。</a:t>
            </a:r>
            <a:endParaRPr lang="en-US" altLang="zh-CN" sz="1800" b="0" i="1" dirty="0">
              <a:latin typeface="Cambria Math" panose="02040503050406030204" pitchFamily="18" charset="0"/>
            </a:endParaRP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EA5177F0-BB37-00C5-E691-07E24201095D}"/>
                  </a:ext>
                </a:extLst>
              </p:cNvPr>
              <p:cNvSpPr txBox="1"/>
              <p:nvPr/>
            </p:nvSpPr>
            <p:spPr>
              <a:xfrm>
                <a:off x="348399" y="1899789"/>
                <a:ext cx="3325254" cy="64556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X</m:t>
                          </m:r>
                        </m:e>
                      </m:d>
                      <m:r>
                        <a:rPr lang="en-US" altLang="zh-CN" b="0" i="0" smtClean="0">
                          <a:latin typeface="Cambria Math" panose="02040503050406030204" pitchFamily="18" charset="0"/>
                        </a:rPr>
                        <m:t>= </m:t>
                      </m:r>
                      <m:nary>
                        <m:naryPr>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𝑍</m:t>
                          </m:r>
                        </m:sub>
                        <m:sup/>
                        <m:e>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i="1">
                                  <a:latin typeface="Cambria Math" panose="02040503050406030204" pitchFamily="18" charset="0"/>
                                </a:rPr>
                                <m:t>𝑋</m:t>
                              </m:r>
                            </m:e>
                            <m:e>
                              <m:r>
                                <a:rPr lang="en-US" altLang="zh-CN" i="1">
                                  <a:latin typeface="Cambria Math" panose="02040503050406030204" pitchFamily="18" charset="0"/>
                                </a:rPr>
                                <m:t>𝑍</m:t>
                              </m:r>
                            </m:e>
                          </m:d>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i="1">
                                  <a:latin typeface="Cambria Math" panose="02040503050406030204" pitchFamily="18" charset="0"/>
                                </a:rPr>
                                <m:t>𝑍</m:t>
                              </m:r>
                            </m:e>
                          </m:d>
                          <m:r>
                            <a:rPr lang="en-US" altLang="zh-CN" b="0" i="1" smtClean="0">
                              <a:latin typeface="Cambria Math" panose="02040503050406030204" pitchFamily="18" charset="0"/>
                            </a:rPr>
                            <m:t>𝑑</m:t>
                          </m:r>
                          <m:r>
                            <m:rPr>
                              <m:sty m:val="p"/>
                            </m:rPr>
                            <a:rPr lang="en-US" altLang="zh-CN" i="1">
                              <a:latin typeface="Cambria Math" panose="02040503050406030204" pitchFamily="18" charset="0"/>
                            </a:rPr>
                            <m:t>Z</m:t>
                          </m:r>
                        </m:e>
                      </m:nary>
                    </m:oMath>
                  </m:oMathPara>
                </a14:m>
                <a:endParaRPr lang="zh-CN" altLang="en-US" dirty="0"/>
              </a:p>
            </p:txBody>
          </p:sp>
        </mc:Choice>
        <mc:Fallback xmlns="">
          <p:sp>
            <p:nvSpPr>
              <p:cNvPr id="16" name="文本框 15">
                <a:extLst>
                  <a:ext uri="{FF2B5EF4-FFF2-40B4-BE49-F238E27FC236}">
                    <a16:creationId xmlns:a16="http://schemas.microsoft.com/office/drawing/2014/main" id="{EA5177F0-BB37-00C5-E691-07E24201095D}"/>
                  </a:ext>
                </a:extLst>
              </p:cNvPr>
              <p:cNvSpPr txBox="1">
                <a:spLocks noRot="1" noChangeAspect="1" noMove="1" noResize="1" noEditPoints="1" noAdjustHandles="1" noChangeArrowheads="1" noChangeShapeType="1" noTextEdit="1"/>
              </p:cNvSpPr>
              <p:nvPr/>
            </p:nvSpPr>
            <p:spPr>
              <a:xfrm>
                <a:off x="348399" y="1899789"/>
                <a:ext cx="3325254" cy="645561"/>
              </a:xfrm>
              <a:prstGeom prst="rect">
                <a:avLst/>
              </a:prstGeom>
              <a:blipFill>
                <a:blip r:embed="rId5"/>
                <a:stretch>
                  <a:fillRect/>
                </a:stretch>
              </a:blipFill>
            </p:spPr>
            <p:txBody>
              <a:bodyPr/>
              <a:lstStyle/>
              <a:p>
                <a:r>
                  <a:rPr lang="zh-CN" altLang="en-US">
                    <a:noFill/>
                  </a:rPr>
                  <a:t> </a:t>
                </a:r>
              </a:p>
            </p:txBody>
          </p:sp>
        </mc:Fallback>
      </mc:AlternateContent>
      <p:pic>
        <p:nvPicPr>
          <p:cNvPr id="20" name="图片 19">
            <a:extLst>
              <a:ext uri="{FF2B5EF4-FFF2-40B4-BE49-F238E27FC236}">
                <a16:creationId xmlns:a16="http://schemas.microsoft.com/office/drawing/2014/main" id="{A581D2DD-2BD9-EE19-0D52-1088A9747DD8}"/>
              </a:ext>
            </a:extLst>
          </p:cNvPr>
          <p:cNvPicPr>
            <a:picLocks noChangeAspect="1"/>
          </p:cNvPicPr>
          <p:nvPr/>
        </p:nvPicPr>
        <p:blipFill>
          <a:blip r:embed="rId6"/>
          <a:stretch>
            <a:fillRect/>
          </a:stretch>
        </p:blipFill>
        <p:spPr>
          <a:xfrm>
            <a:off x="1738876" y="1899789"/>
            <a:ext cx="218518" cy="231125"/>
          </a:xfrm>
          <a:prstGeom prst="rect">
            <a:avLst/>
          </a:prstGeom>
        </p:spPr>
      </p:pic>
    </p:spTree>
    <p:extLst>
      <p:ext uri="{BB962C8B-B14F-4D97-AF65-F5344CB8AC3E}">
        <p14:creationId xmlns:p14="http://schemas.microsoft.com/office/powerpoint/2010/main" val="302901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CFC7FF91-C327-C10B-53D3-589EBFF78C08}"/>
              </a:ext>
            </a:extLst>
          </p:cNvPr>
          <p:cNvPicPr>
            <a:picLocks noChangeAspect="1"/>
          </p:cNvPicPr>
          <p:nvPr/>
        </p:nvPicPr>
        <p:blipFill>
          <a:blip r:embed="rId2"/>
          <a:stretch>
            <a:fillRect/>
          </a:stretch>
        </p:blipFill>
        <p:spPr>
          <a:xfrm>
            <a:off x="52386" y="2218762"/>
            <a:ext cx="6460252" cy="2420475"/>
          </a:xfrm>
          <a:prstGeom prst="rect">
            <a:avLst/>
          </a:prstGeom>
        </p:spPr>
      </p:pic>
      <p:pic>
        <p:nvPicPr>
          <p:cNvPr id="11" name="图片 10">
            <a:extLst>
              <a:ext uri="{FF2B5EF4-FFF2-40B4-BE49-F238E27FC236}">
                <a16:creationId xmlns:a16="http://schemas.microsoft.com/office/drawing/2014/main" id="{FBB294E4-16B2-92B2-5805-9E931E3F3EB8}"/>
              </a:ext>
            </a:extLst>
          </p:cNvPr>
          <p:cNvPicPr>
            <a:picLocks noChangeAspect="1"/>
          </p:cNvPicPr>
          <p:nvPr/>
        </p:nvPicPr>
        <p:blipFill>
          <a:blip r:embed="rId3"/>
          <a:stretch>
            <a:fillRect/>
          </a:stretch>
        </p:blipFill>
        <p:spPr>
          <a:xfrm>
            <a:off x="6460252" y="1122479"/>
            <a:ext cx="5472956" cy="4705056"/>
          </a:xfrm>
          <a:prstGeom prst="rect">
            <a:avLst/>
          </a:prstGeom>
        </p:spPr>
      </p:pic>
      <p:sp>
        <p:nvSpPr>
          <p:cNvPr id="15" name="标题 1">
            <a:extLst>
              <a:ext uri="{FF2B5EF4-FFF2-40B4-BE49-F238E27FC236}">
                <a16:creationId xmlns:a16="http://schemas.microsoft.com/office/drawing/2014/main" id="{E2B18822-8C12-E51C-480C-BAFEDDB28553}"/>
              </a:ext>
            </a:extLst>
          </p:cNvPr>
          <p:cNvSpPr txBox="1">
            <a:spLocks/>
          </p:cNvSpPr>
          <p:nvPr/>
        </p:nvSpPr>
        <p:spPr>
          <a:xfrm>
            <a:off x="263236" y="77166"/>
            <a:ext cx="652862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t>VAE(Variational </a:t>
            </a:r>
            <a:r>
              <a:rPr lang="en-US" altLang="zh-CN" sz="2800" dirty="0" err="1"/>
              <a:t>AutoEncoder</a:t>
            </a:r>
            <a:r>
              <a:rPr lang="en-US" altLang="zh-CN" sz="2800" dirty="0"/>
              <a:t>)</a:t>
            </a:r>
            <a:r>
              <a:rPr lang="zh-CN" altLang="en-US" sz="2800" dirty="0"/>
              <a:t>概览</a:t>
            </a:r>
          </a:p>
        </p:txBody>
      </p:sp>
      <p:pic>
        <p:nvPicPr>
          <p:cNvPr id="19" name="图片 18">
            <a:extLst>
              <a:ext uri="{FF2B5EF4-FFF2-40B4-BE49-F238E27FC236}">
                <a16:creationId xmlns:a16="http://schemas.microsoft.com/office/drawing/2014/main" id="{7B7903DA-24A7-1A5C-C5A0-D17C41BC785E}"/>
              </a:ext>
            </a:extLst>
          </p:cNvPr>
          <p:cNvPicPr>
            <a:picLocks noChangeAspect="1"/>
          </p:cNvPicPr>
          <p:nvPr/>
        </p:nvPicPr>
        <p:blipFill>
          <a:blip r:embed="rId4"/>
          <a:stretch>
            <a:fillRect/>
          </a:stretch>
        </p:blipFill>
        <p:spPr>
          <a:xfrm>
            <a:off x="7915634" y="894787"/>
            <a:ext cx="1895475" cy="1323975"/>
          </a:xfrm>
          <a:prstGeom prst="rect">
            <a:avLst/>
          </a:prstGeom>
        </p:spPr>
      </p:pic>
      <p:sp>
        <p:nvSpPr>
          <p:cNvPr id="20" name="副标题 2">
            <a:extLst>
              <a:ext uri="{FF2B5EF4-FFF2-40B4-BE49-F238E27FC236}">
                <a16:creationId xmlns:a16="http://schemas.microsoft.com/office/drawing/2014/main" id="{15CC06E1-E034-FAC2-EF18-BADAC4B3F743}"/>
              </a:ext>
            </a:extLst>
          </p:cNvPr>
          <p:cNvSpPr txBox="1">
            <a:spLocks/>
          </p:cNvSpPr>
          <p:nvPr/>
        </p:nvSpPr>
        <p:spPr>
          <a:xfrm>
            <a:off x="258792" y="4803235"/>
            <a:ext cx="11294939" cy="65203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zh-CN" altLang="en-US" sz="1200" dirty="0"/>
              <a:t>图源：</a:t>
            </a:r>
            <a:r>
              <a:rPr lang="en-US" altLang="zh-CN" sz="1200" dirty="0">
                <a:hlinkClick r:id="rId5"/>
              </a:rPr>
              <a:t>https://zhuanlan.zhihu.com/p/144649293</a:t>
            </a:r>
            <a:r>
              <a:rPr lang="en-US" altLang="zh-CN" sz="1200" dirty="0"/>
              <a:t> -@</a:t>
            </a:r>
            <a:r>
              <a:rPr lang="zh-CN" altLang="en-US" sz="1200" dirty="0"/>
              <a:t>不刷知乎</a:t>
            </a:r>
            <a:endParaRPr lang="en-US" altLang="zh-CN" sz="1200" dirty="0"/>
          </a:p>
        </p:txBody>
      </p:sp>
    </p:spTree>
    <p:extLst>
      <p:ext uri="{BB962C8B-B14F-4D97-AF65-F5344CB8AC3E}">
        <p14:creationId xmlns:p14="http://schemas.microsoft.com/office/powerpoint/2010/main" val="125056164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1687</TotalTime>
  <Words>3039</Words>
  <Application>Microsoft Office PowerPoint</Application>
  <PresentationFormat>宽屏</PresentationFormat>
  <Paragraphs>148</Paragraphs>
  <Slides>18</Slides>
  <Notes>11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18</vt:i4>
      </vt:variant>
    </vt:vector>
  </HeadingPairs>
  <TitlesOfParts>
    <vt:vector size="25" baseType="lpstr">
      <vt:lpstr>-apple-system</vt:lpstr>
      <vt:lpstr>sohne</vt:lpstr>
      <vt:lpstr>等线</vt:lpstr>
      <vt:lpstr>等线 Light</vt:lpstr>
      <vt:lpstr>Arial</vt:lpstr>
      <vt:lpstr>Cambria Math</vt:lpstr>
      <vt:lpstr>Office 主题​​</vt:lpstr>
      <vt:lpstr>从0理解Diffusion模型 (前置知识篇)</vt:lpstr>
      <vt:lpstr>前置知识 – 深度生成模型</vt:lpstr>
      <vt:lpstr>PowerPoint 演示文稿</vt:lpstr>
      <vt:lpstr>PowerPoint 演示文稿</vt:lpstr>
      <vt:lpstr>隐空间（latent space）/隐变量（hidden variables）</vt:lpstr>
      <vt:lpstr>PowerPoint 演示文稿</vt:lpstr>
      <vt:lpstr>基础结构 – 以autoencoder为例</vt:lpstr>
      <vt:lpstr>深度生成模型结构概览</vt:lpstr>
      <vt:lpstr>PowerPoint 演示文稿</vt:lpstr>
      <vt:lpstr>PowerPoint 演示文稿</vt:lpstr>
      <vt:lpstr>PowerPoint 演示文稿</vt:lpstr>
      <vt:lpstr>PowerPoint 演示文稿</vt:lpstr>
      <vt:lpstr>PowerPoint 演示文稿</vt:lpstr>
      <vt:lpstr>深度生成模型结构概览</vt:lpstr>
      <vt:lpstr>VAE vs. GAN</vt:lpstr>
      <vt:lpstr>为什么是Diffusion？</vt:lpstr>
      <vt:lpstr>材料鸣谢(中文资料)</vt:lpstr>
      <vt:lpstr>材料鸣谢(英文资料)</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Diffusion简明综述</dc:title>
  <dc:creator>Perh acept</dc:creator>
  <cp:lastModifiedBy>Perh acept</cp:lastModifiedBy>
  <cp:revision>363</cp:revision>
  <dcterms:created xsi:type="dcterms:W3CDTF">2022-10-13T08:38:51Z</dcterms:created>
  <dcterms:modified xsi:type="dcterms:W3CDTF">2022-10-19T03:37:28Z</dcterms:modified>
</cp:coreProperties>
</file>